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7" autoAdjust="0"/>
    <p:restoredTop sz="94139" autoAdjust="0"/>
  </p:normalViewPr>
  <p:slideViewPr>
    <p:cSldViewPr>
      <p:cViewPr varScale="1">
        <p:scale>
          <a:sx n="70" d="100"/>
          <a:sy n="70" d="100"/>
        </p:scale>
        <p:origin x="-90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3549-1A43-455B-9C4A-4F67E6DD1EF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BEC8-0920-4364-AB3B-51399F20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0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3549-1A43-455B-9C4A-4F67E6DD1EF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BEC8-0920-4364-AB3B-51399F20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0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3549-1A43-455B-9C4A-4F67E6DD1EF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BEC8-0920-4364-AB3B-51399F20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24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BEE5-B7F0-49D0-B44E-5FE57D608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4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3549-1A43-455B-9C4A-4F67E6DD1EF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BEC8-0920-4364-AB3B-51399F20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3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3549-1A43-455B-9C4A-4F67E6DD1EF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BEC8-0920-4364-AB3B-51399F20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4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3549-1A43-455B-9C4A-4F67E6DD1EF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BEC8-0920-4364-AB3B-51399F20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3549-1A43-455B-9C4A-4F67E6DD1EF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BEC8-0920-4364-AB3B-51399F20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1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3549-1A43-455B-9C4A-4F67E6DD1EF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BEC8-0920-4364-AB3B-51399F20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1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3549-1A43-455B-9C4A-4F67E6DD1EF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BEC8-0920-4364-AB3B-51399F20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3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3549-1A43-455B-9C4A-4F67E6DD1EF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BEC8-0920-4364-AB3B-51399F20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7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3549-1A43-455B-9C4A-4F67E6DD1EF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BEC8-0920-4364-AB3B-51399F20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A3549-1A43-455B-9C4A-4F67E6DD1EF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8BEC8-0920-4364-AB3B-51399F20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23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09600" y="228600"/>
            <a:ext cx="76755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7200" dirty="0">
                <a:solidFill>
                  <a:srgbClr val="FFFF00"/>
                </a:solidFill>
                <a:latin typeface="Book Antiqua" pitchFamily="18" charset="0"/>
              </a:rPr>
              <a:t>French &amp; Indian </a:t>
            </a:r>
            <a:r>
              <a:rPr lang="en-US" altLang="en-US" sz="7200" dirty="0" smtClean="0">
                <a:solidFill>
                  <a:srgbClr val="FFFF00"/>
                </a:solidFill>
                <a:latin typeface="Book Antiqua" pitchFamily="18" charset="0"/>
              </a:rPr>
              <a:t>War</a:t>
            </a:r>
            <a:endParaRPr lang="en-US" altLang="en-US" sz="72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99311" y="3244334"/>
            <a:ext cx="93426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8800" dirty="0" smtClean="0">
                <a:solidFill>
                  <a:srgbClr val="0070C0"/>
                </a:solidFill>
                <a:latin typeface="Book Antiqua" pitchFamily="18" charset="0"/>
              </a:rPr>
              <a:t>French</a:t>
            </a:r>
            <a:r>
              <a:rPr lang="en-US" altLang="en-US" sz="8800" dirty="0" smtClean="0">
                <a:latin typeface="Book Antiqua" pitchFamily="18" charset="0"/>
              </a:rPr>
              <a:t> vs. </a:t>
            </a:r>
            <a:r>
              <a:rPr lang="en-US" altLang="en-US" sz="8800" dirty="0" smtClean="0">
                <a:solidFill>
                  <a:srgbClr val="FF0000"/>
                </a:solidFill>
                <a:latin typeface="Book Antiqua" pitchFamily="18" charset="0"/>
              </a:rPr>
              <a:t>English</a:t>
            </a:r>
            <a:endParaRPr lang="en-US" altLang="en-US" sz="88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1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Cause 2: Land	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738" y="1600200"/>
            <a:ext cx="3846062" cy="4525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French build forts to protect their trade.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figures.boundless.com/7164/full/french-and-indian-w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689749" cy="596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hQSERUUEhQWFBUWGRYXFBYYFxYWFxQVGBUYFxUUFxUXHSYeGB0jGRgVHy8gJCcpLSwsFx8xNTAqNSYtLCoBCQoKDgwOGg8PGiokHyQtKSkvKTQsLCw0KiwqLC0sKSwsLCwsLCosLCwsLCwsLCwtLCksLCwsLCwsLywsLCwsLP/AABEIANUA7QMBIgACEQEDEQH/xAAcAAABBQEBAQAAAAAAAAAAAAAAAgMEBQYHAQj/xABMEAACAQIDAwULCQYFAwQDAAABAgMAEQQSIQUxQQYTIlFhIzJxcnOBkaGys8EHFCQzQlJisdE0Y4Kio8JDdIOSwyXE0lOEk+EVNUT/xAAZAQADAQEBAAAAAAAAAAAAAAAAAgQDAQX/xAAxEQACAQIDBgMHBQEAAAAAAAAAAQIDEQQhMRJBUXHB8CJhgRMjkaGx0eEUMjNC8VL/2gAMAwEAAhEDEQA/AO40UUUAFFFFABRRRQAUUUUAFFFFABULbO0xh4WlKlstrKN7EkCw9N/NU2qbbbB5oIjuPOSkdYRRHa3HWYH+EVnUnsQcuB1K7sXANe1Wcmp82FivvVebbxoyY3/mU1Z06d8zgUUUV0AooooAKKKKACiiigAooooAKKKKACiiigAooooAKKKKACiiigAooooAKKKKACiimMbiObjd/uqT6BuoAeJtWF+UnChpMI5F8vPgHqzCI3B4d566ucZtfnMMyPYSlxBIo3XbVit79FoszjsNjqDbJcqtpWkhgJB+tkjFxdUsFKEb7XPRPUCPsi8WIrR2XFb1cqw8Htp+ZruRMirgoBdVuZFQaC5EkhyqOOik2HAGtDXINi4iZ4Wl0LYcyrhEBvYxzM7M3U0jKEI4IAPtG+u2nyuGIEUeEksZI0neUWvFE4vEvVncjdwVH3HLWkK8dl+RnOm9rmbGisnNyyz4aDmrLPiCyZd/MmI5cU5B3iMgqL6FmQbjVwNvoMM07fYurKNTzgbLzY6yWsB15l662243tfzMtl2uWlFU2B5QXwjTSqFePMsiKbjnFOXKhO/McuXrDrVlgcVziBtAdzAG+VgbML8bEHWuqSegWH6KiYHaaTGTmzfm3MbeMACbdY139hqQsyklQQWW2YXFxfdccL2PopjguiiigAooooAKZxWLSMAuwUFkQX4s7hEXzswHnp6spy2ZpGigTeVmm/ijQJFceUlVv9OknNQi5M6ld2NXRUbZuNE0Mcq7pERx4GUMPzqTTnAooooAKKKKACiiigAooooAKKrtr7U5vDSSRkMwBWO2oMpbm0XT94Qp89ZLbXKIzz4fB3KTK0ks5W4ssKdxlUcVaV4nAN9Y2U3saznUjDXhcZRb0NSm274mWIraONEJkv8A4hDO8ZHZHzbX/Ea59juUphwYnkDtHjJo5Ht0mjDziRAF4g4dVjsOKg8Sar8fylabDYuAhxinknjkZARFGS5TMJTYMBEFFhc7gbakUbu8mFjeWR5Wyw5c2ULGGaO4REAVdNL2vYb6hqYhvLztzW4rpYdvPyLLb23nnxWFeES4cXkuzhQ8mWJ8pMTZlAUPIAWGbujaDigp9JQklmZJWZ2N2YgxKLnqAJAAsBwAprH/ALRhvGlHphb9KdkP0mPyUvtw1A5N2Xk+p6UKcYX5roZ2KBcztaxMk1ypKkjnn0JUi/npvkxiJsPF9Hl5sOSXVkWQZgSuYXsQbAcbU/huPlJfevTOyh3JPOfSxNU7Ts13vMNlNrvgT+T+2ZIMVPI6iYvkzN9Wyki7BFAKgEhSRpcgG+lWI5Yn56MySDDkCUopVyZ4xzaysotYZWAygkkxofs1R4fv5PGX3afrSkXup8RfW7/oKNrNvysc9mrW8zYryzhbELHzhjibLM/OKYwZU7nELtoL9E621gS2+rfHcrXw2eOLV8WFXCsBmVMQSI3YkAiwjKSW3Hmn665oi3nkvqBHGvpaQkflXk+AjBjARV6dxlGUghHNwVsQdN4rsZbEk+CsJKhtJ8zqMO3I9nTxk35mSEwgb2aaAF4FF97yK0q9rBRVjs/GNDPFJIRec83iLbhI5vDbsV+5L2SCuSbSxEpaAmeZisqZLuCFIDdIC2rWvq199S+UG3cS2ElUyi2U6iNQ5tqvSvYagahQeq1dhUkthX0ZnKh+5nWsHyhZ8QZc30dnEEY4GzFef/im7mOGXKeNXEm3UGI5jW4VSz6ZUZzaOM/iazHs6P3hfj8XKmcQmB8PGy5ObV0lMQsBlU5CjFCNNxOo0p3k9y8DYc/O45nklMjSuiZ1lJYrdShullVVAIFgotWyxM1Fu18/kZPD52OyYzaMcRQSMF5xgib+kxBNtOwE33aVJrjuwOWSYmRnxsqIYg2GhWW0ZdLgyzNc5eckHNhgp0yHdmq/j5YfOCMEkiuwBaaVXVs+HFggUqfrHJyMfshXOmZK3/URvK+iz5mPsnkdDrnvyjzSxYmGSKRoy0UiGwQ3AkjP21NiL76nz8qJMOOYyl5JOjg3IJUk98sp4c0t3ue+RdLsDWY5Z7YLyQQSkmWNJiXtbnYyYQkugygkhwyjcynQAis6taE6eT1V/maUINVFc3XIFWGzsOGOYhLXO8gMwBPmtWgql5G/sMHi/wBxq6quDvFGE1aTQUUUUwoVDwW0hI8qAWMTBb/euoOYdmbMvhQ1JmlCqWbcoJPgAufVWQ5ObaRpsOQw+lQvIACCSbpKGsN4HOSi/We2s5z2ZRjxGUbps2VFIWZSSoILLbMLi4ve1xwvY+isxLyv5ubEGTWFecWKw3yQRo8iX4lizqBw5luuncktRTSQYtHLhGDGNsjgHvXyq2U9Rysp84rLvy3BEiaJI7WwhvfnUaUwiQX3lWBcgfYZDxqm5S7Qk2fhZMTEQZBG6z6gB3kLFZVvvZJnZgOKsw6rYnlLtQTDBjDiSKLDmNVkbucrc5khyplOZFyE3NxckdV6jeK2knHz/BRGi2zRcrNvfN54IcPZwZI3mgzWIESlkbObhGbKpKnvuaU6alqDaW0ZpseHMjRXgdVWJgpCCWPMhktmNyQSRltbS3GGcKscsCotgWlJ3kljEbsxOrE9Z1p2c2xUJ645x64m+FQObduT6noxoxjrxXQkbMQKZFAsBJYDqHNx/rUSA/QIz1RxH/aVPwqZs89Obyo91FUGEf8AT/BC38qn9KzWvqjd6ejJu1NJMOf3xH+6GUfnalTN9Lg7Y5x/NAf1pvbL9GNuqaE+YyBT6mr3F/tWG8E4/lQ/CuJZLkxnv5roUuFPRPjye9amMHi0SKIMwBZFsN5Og3Aamk4fEEqVTU5nzHeEvI1r275jwUa9dhrU3BbLEa2K5gQAb6toLDNwbzbtwHE+jSw7ndvJHmVcSqdks2N4NGLSERykFgRaKXUZEG/L1g08uDl5xn5pwoRQ18q5SGZjcMwI0INWWE2pJHYKwlXXubscwA35ZNSLdT36ripkGMWZ9JXjlA7zKiSBfOG5xe0EiqlhIeZI8bU4IzeFYGWXwRnqNspG49t6kSDpJ4WP8hHxq4n2KjbxZhchrsQSd5y3BU6b1IPad1VOJwjoyljoL77a3FtJNBvtowXwtU1XCSWccyqljYtWlkNYtbvCPxk+iKT9aXtNLxMOsoPS6j415M3dIuBBe4OhHc24HwU7ix0R40fvFqKzTV+8y66knbvIfd7AnqufRrUfYsdsPEPwJfwlQT+dKxzWhkPUj+yadwi2jQdSqPQopf6j/wBiPs6IGLUAh2kcgi4OaRiND2WpOHwMZklui2BjC9EdG0YOnV33CpOAXuaeKvsg0YMdKXyn5RRii+b73hsqyXegziMP3eDKWUrzjhlZgwsoUWYG+9hUrEzPLio2kkdysTgZiLKC8Y0VQACbanjYdVeMt5l7Ef1tH+lA/aB5P/kFG0/kc2I303nTfk12+JoFiUDLHFEQ333JfngOxWsvjB+qtnXHfk15VwQxwh3AMWHxIkQC7HLiI2iIUd8XDsBbexI311+GUMoZTcMAQesEXB9Fe1SlePfE8SasxdFFFaCEHbh+jT+Sk9g1xb5O8XDhsXFJIViXIys5AABKgAuw3C/E6C+tdj5USZcFiT1QTH0RMa4JBjWikTLEk2dZYyjsVQq8RVsxAJI13cesb6lry2ZRfMqoRvGS5HUJtp81F/8Akk1Y3lkTdz2Fa2SPX7axiNlv9rMugc1zzFcoJMbgI41jMZzHENMxUs2IzvL3NATlHOMdW+zpbXRrY2NmbCwrJM7qETKhyhVAAyrZQM1rDViTpSNidGMr92SVfMJWI9RqGVSVmnnZ3KqeHWTe9HmKkfEYcyyzSzM0LFOcYWTPEb5UQKoOtr2v20qd74VG6hA3oeM0nYy/Rgn3edj8yyOg9QFNQG+AXyC+kRj4ikevJlCStlvRNx2kuH8dx6YZP0oxp7vhj2yr6Yi39lebTPShP75R/uSRfjRtI9PDn97b/dFIvxrNbuT6jvfzXQkYBu6TeUU+mGOkbOjzYbL2Sp/O60YRu7zDr5pvShX+yvdnTBFkzEAJLLcnQAFucGvgcVx+Xl9Bl9/qRsZNmwKv+GB/OrxsfyNe7RxeeVDGTZOcXMLEszAArHfQkWN2PRHbY2qZ8U5waxBCuUdJnsFMaksBlBzNmUKLEDeb1YwY0KbultAMy3IAG4Zd6jsF6toUoX95xdkQYitNx93wV2Lhw4jAAALG+VRuF9WNzr2s51N+0Cpcqtl6Ni2nDQ+HXQef07qVhkQgspzX3sDc9i6brdXxryKKRbk3cH7OmZR4dzHr3efj654ozBEFN5NHO979FupQd1upT6zcl3ERLImiiQA6a5SLGxKNwN9xBHhpxmEl0U6f4m8EA/YsdQT6h4RS5cKiodckYF21soQbwPugjTThQBAbaLxRmTOZYhvzWWZeAyk6SbxYMATcam9NNtUH7OK/2Iv52oCPiZAbEIh6I73Jp3zfvCDoLHID1mrSHBxgWChuFlAt/E51PnPmrzq2N2HaOZ6dDA7cbzyKaOVBpzM5A3Bnisp61BlGU+C1N46aTIciHSzDnJIRbKQw1VzcadV+2tI0IFgcqDgqKM3ptf0AeGoO18LHzWUxqFd47hrZn6Y3jUt5zUssU6jSkl36lkcIqabi336ELazfRpT+6kP8hqUdF8A+FRdtfs03kpPYNSj3h8U/lU+5cyjexWFHQXxV/IU3g98vlD7CUvBm8aHrVfZFJwO+Xyh9hK5xG4Dlu6jxD7S0i/0lfJH1SJ+tLJ7qPEb21/WmZDbEx9scvqeI0LocfUquS+LjhxmClmtkUTZmO5AwChyeABcG/AXNdr5McpVKYTDgZ2KMjOCCF5oOqm40bPzTEW4C/EX4VgFuMP2xv6+b/Wug/JbIgjwGQBc0+KDW+9zOIt/IqWHUBXo057MueXzZ5daF1fvRHYaKKKvIym5af/rsZ/l8R7l64RFhTJioI1NizSAHwRlv7beeu8csh/0/F/5ef3TVwVsa0OIgmUXMTs9vvAL01HaULAdpFRYnVepZh/2y9B7Y7Xw8R60X8hStm75R1St61RvjTOwpc0CEA5DmCMRYOEcg2G/QFNe23A05gD05/KD3MVQyWcl3qehB3UX3oK2LukHVNKPS9/jTWzxfBAfunHoDCnNk99N5Z/WEPxprBNbBnxJfzeuPfzXU6t3J9CRtNuhGeqWA+mVQfUTS9rnSI9U0XrJX+6m9qqTGqKLuSmUbu8dWJJ4ABd/aOuly4QzACZVy3vzYJYE8CxIGa3Va3h0t2Eb2YtSoo3Q3iZ2SdmRc941VukFCsGYrc6ncx0AJ3ddVimLOXcB5SblyOPDKNwAAAHHTffWrfEoqR2UBQOAFhVHg9ktLZiciHUcWYHUEDcunXc9lUQUYK7JZSlUdke7TxwKOAbkq2guTaxudNw7amBQPweyfh+RpvExgQyR4aO91IZtekbagHfI3qHXwqRFlOqG2p3arfiCOB7NDSTldGtOGywEJBvqrfeQm/nG8js1qbh9pyL3wEq/eWwceFdx9VR1TL+DtGqeccPV4afA4sv8AEtz+Wv51yFedPRjTw8Kn7kTsNNDJ3hswuTvV14kkHW3h0qBjJ2nfKpyotjc7r7w5B3niqnxz9kUqTBJKOkFkHXpf07vNTWyYrJZVAs8up8q+5R5urdW1TGOcLJWMKWCUJ3buTWljiQZj0BoL6KSeze5JuftEmok225G0jXKPvPdR5kHTPnKUzt8dCI5ixE0XgFyRuGnHtNeWqNRVrstlJ3sheypH+cgNK5zRyEgAAEh47WUDTeddT21ZbVwt0UDueaSIZ9Ge/OC2+99baE+aqzAtbEx626Eo3XJ1iNgOvTtqXjpklKoBnAkjMhPTACuGZS3eg2HeC5PUK5L9yYR/a0QNppM4kijTnUZMvOqNLsCrC17XHYba+am4tvgJldHDAFTYAi46J43Go3W9NaeWQ5b3ESAd81rgdinor57+CsntcQjowocxbMzsWzNckscv2b3JuQvYKek1PwtGdVOHiTLPY+IDQx6i6ooYcVIUA39FK2ZKGabKQbScCD/hx9Xn9FZeTDhu+UHwgH868jhCm6jId11uht1XW1bvDp3szBYl5XRrnPdk7Y5PU0VMY1rTxHqjxHq5k/Cs4krhw4d84vYli+h3izEix007BS5tpyXMkjF7RyqFCqtsy7x16qt7ndSfp5L4D/qYv4kjALYYfsgJ9UVTdgbQlw0mB5lwrMwUZtY1eTDtCJSvFhzmg0voD2R1SwXswzfkn6V5jcIXQIpyssOZT91g0ZU+lK7GVpX73hKF4td7jtnJXlFDHg1EkpLrHisQ2YlnMMeIcNKx846r623aajBYnnI0exXMqtlNrrcXym2lxu81cBwuLWLCYEySi2LIjxUrmwWAywvIlx3qjmxH1dNjvJrtfJfbEeIhZopFkVZJEDqQymzZgARpYBgPNXoU6m07c/k7HmzjY95ZH/p+L/y8/umrgmIHdY/C/smu88sZlGBxIYgZoJlHbeNhXBsS3TjPZIf6ZrDFar1KsLo/Qk4PaIOGwmHVTzylkjS2kok6aFW3DXKGB1G/drSMCe6T+Onuk/SmMLjeYxWDkPex5i/4UKrEz/wh7+AGvcHMZMRiXiCsks0hhJewZEaxYAAki5GvbUrjdNrvMoUtiWy9PwO4GQK+IJNgJMxPADmYiT+dNbOwsskQjdOajt0iWGdwbkgKO8BvqTr2DeJ+G2IqsXfpuzBibkKCAAoCXtYACxNzxqwrqil8hZVG9PMjYfBpGLIoXwCnGYDfTpFUW2mcbt1OldmLyPdq49cthVdsyB5YXGYnmxYC5swUBggUZRqtl1zXqHIp3mr7kcPrPH/40rtXwQuh6HinYjRbVEjFL5ECg2UPna+5e9BGlu9vv3inosNzmV07klhlKgB3HC4tYLxsQT4Krtvk/OptSLsAbEi4yJobb6YG0WWDIpdSoYLlKAAC+TXKWOluql9k2k477GntUm1Ldcuo8aVYqdcvfOikqvYy71PHok9ZAqdDlIBUhQdxFijfD8jVRh9oZmWGILHcMbhkcqBa9lUkZiW3kniTepTYQRDuWYOb7jfnDxMgbRtd7HXqO4VhKJvGRYuovdhlP31+J/8AIWqLs6QZN+bpSdX/AKr66aUhNp82QstkNr3W7R2G8kd9GL8T0e2o2Dx11Kx9M5pLhCLC8jG7SHoqPSbUuy7DbSuSttN0EuQO6wEDj9cg+NLxEq3IQZ2G+xAVT+Nzovg1PZUaPDGUdKzrcGwuIrg3BL9/MQQDpZdOFWAdIhqQcngVY/7Y/wAz20PLINXcYw2xC5DSm+8BRdUAO8W759w76w/DUubaMcS9ABiLAH7IuQoAtwuQLLpc8Kd2bsjFY63NLzcJ/wAaRSEI/dxmzS+Fsq9lateR+Hw0XNl2d8RaJw8hzYhGIDhY9wKLd1KjoZd9r1x6+N+hlKsofs+JgYy8znnCeiRYA9YvpbRfNc/iph8EvOSgAAB9APJpU+PBPDPLFL38bBWO7PZejIOxlKt57cKZb6yXxx7uOtoO02lpYSp4qab4/ciNgRUXEYS1W9NTx3FUJktigYU3MmZWHWCPSLVKxEdjTBrZMRlhHildZCv2MPZhaxU2bQ+jfUnEm3Pn7kCjz2lP6VAxULYUyJMDeWGPKQN3OIXQEf6mUnrQ1ZYlL/OB1vCnmIjH95qKas8tP8LqctqN9/8AoxBCEmEZzFecw4jG9EcsrTC3DMqK3hB667H8migQTgAADEGwAsNYIDuHhrlEK5sQP8yP5MKT+dda+Todxn8v/wBvh61w8r1Fy+xliIpU3b/of5e7KMsBK8AQR2EWrh7PdIj+6kP9Jb/nX0tNEGUg7jvr5x23gWw874d1ZWhixFrghXS6hJEbcwI6txuDuqjExbSfMww0km1yPLWmU/dic+lk/wDGp+wIEhwWZzeXnSW4sFeNnVQBra5bwm/VpElXVz+6A9Jf9BU3AYZWxsBIGiz+kxEKPSTUClu7yLakbq5LmnKsoC3DGzHgo3AnwsUX+KnCtObM2lh/mmL5yRFdI4jZmAOiCVMoJ1u5UacbUmnJ0IpqaANvqRakla7cCl2vgRk0FeckRo/lD7KCrTFRZlIqDyajy5x+8f4UtV+7ZpQXvCLtfZ2d5GH329VhVBJGQda26Lcv5ST2iKqtqbKvqK2pzskjGpHxNmbFwysN4vv3EEWO4jsPmp7C7QeMyW3sq5bIpAIL9qgbx10iWIqbGkVq4qWpnGTjoXGD2mqquRWeSTLc5kGZyPtG9wBrpbQbhUgKLhZDzjb1gjHRHaU4j8T2XwVS4DCh541I0ux3A7lJGhBB89W23sAIoVCGwklGZVCopHNPvVAA2qqdb1LOCUlHiWQm3Bytoe4vbgGgsx+6h6I8aUat4EsPxVqvk/WHGYeWKSOP5xE6yKSoy5MwaJlQ6KA6lWtvFr3zVzrmT1Vd8kse2GxCTrc5LiRR9uJvrF7TazD8SrWkqKUPDqTurKTzNLyh+U+fM8cEfzUISjO+V5QVOUgA9BNR+LzVC5McksdPiExRdoyrBxNNmZ3twEbEMykEjpFRY6XrXbZjw2GnGNMPPiYJzbKFNpLXVxnIVQ6fb39Ab81qodrcvMU5CraBWNgsd3kY9XOEXJ7EUHtNYxbcbU1bzFa4lnyt2XIAMQ9meFhDO4ULzkLBWimKjRWRnINtLMx0FgMmw7pL4491HWq5OYPGQQ4hpkD4WQmSSKVmM4VkInK7xYgBsjG5sR0b1m8Zsx8PPNE5vlcFG4vEUVY3PbZSD2q1cpq0nmabXg2fMZIrwilBWJJA6C5c56mfNzY84jk9ArxzYXrcQrcdFVaQLgEEglQQLXIJANr6XsTvq5hwz4iVIYtWkIAvewG8s3EAKCT4KkbM5FyzNi1vkmwvNnmzukJLsRm4XVAVO45hffcPtqKzFebJPymbSixE0TRRyIRHYmRQoORwyAAEk5SbE7rEWvaqvCY8SiR7Fbzw5gbXBAhv5tDrxrQnYQxuKhjzFUMczFhvAsmQ/wC9k04i9Q9s4TDR7Mw7RyIcQhjMyIys8oMuadSl79BsxDG1gCL61LFqUIrf+fwUP3U2lp+PyM4KNkxKxyLlcSTOVPU8OaM+Aoy+cEcK6v8AJ4O4z+X/AO3grnvKOVptoQ4nKI0UGAKdZGzLIwZ7HKLHQAE7zrwHQvk8HcZ/L/8AbwVphWnVTX/PUMRf2Pi49DXVzz5XOT5eH5yiljHHKkgGpMbgHMBxylRp1E9WvQ6Yx+DWWJ43711ZG8DAg+o16coqSszzoycXdHzxG90v1xwn0k/rT+LkKh3XRlUFSOD3JX+bLSdsbOlw00sEy2KJAFcEFZBzrKHXiL9R1BB8JdmW5I/HGPRZ/wBa8aUXGVn3oe1GSnHLvUp5IkEJVWDssIEh4iXme6Keog9HwAVrQulZTEKM05H2lJPabyoP5VX0Vp7Nzazg9x5wRbu+zXXnQfuiULGOvMx3WrW5NJWshdqKZx2PWJbsCdCbKLnKou7kcFVdSeHhIpeImCC5ufALmwBJNhwCgsTwCk12wlxRFRmwxVy8ZAJtmBBKtbQHQgg20vxAHVUl3ABJ0ABJPYN9JMoC5iQFte50FrXvfwVxrcdTs7oRElr31JLMeAuxJNh1a16RThWkkV04yn2nsoNqN9Z8w5Wsa25FVW1Nlhhcb61jLcxJRIeFwyiWErx5z2KtdqRBuYB/9Rj6IZKo9mEidFPASH1KK0GN76Dxn90361PU/kXfEpp/wvvgNHBL1VW4jBFDmWruksl61UrE9i95H4tcXhJMFIbFQWiPEITcW7Y5LEdjKOFKwW0sLgVssTTYsDLLfej/AGlaZhZF4hUB0IOXWq3kvsphLLPH30EZkRb2DuT3h7GRZV7MwO8Crfb2zcNM8OLeR1w0qjnCpK3Nu4lyozjjGQpBvkFTyttNbn9fyCM9tfbOMx5aBGa5FuZw91VL7jK5Oo8dgp+7Vxymw08iB8RHGs8UfOMYmZleG4WYHMoIZGyvpcWJA40qXlYsSc1gIFhjH23W3hZYRx/E5B61NR+TG08S8juitixIArPLIEjzAnKqOVK8WGSNbXIva1NmldJKxxEHD7SwybNxPOSKkxlDhWBBKxMqKENrMCBJuO9yN9NYrYBj+aHEsqR4hwJcxCc0LNLzTMTa7Rplv94kdVRtp4dGwbrFmWMyRsgaxKq80cqqRuOUOBx3caRt+Bnnwsk8rznnwndMmUK6PosaKEGo32udNdKFPN839Db2L1Xl8y1XbyptOafBRLiEeO2bnOaj50MvPGJsjZwRzdyLC+bU01tKWXF4lzKTArwoHihkYiZVeQATSWUvbMdABo1jenZtJoQNBllFvMh+FK//AKU7Y3Hoki/8qwdThw+hVHDxWueZHwLkGLK7p3Eg5Wy5l7lcEjW1wNxFQcHhVGBlCqASuJBIABNmkAuRv3D0U7s6TWHyLe1FTmzB3Bx+LED+rIKHdL1+46Sb9PsS8W90jb8cJ9LqPyauh/J6vcJe2Y+6iHwrmvOfR4T1/NvW8ddO5AD6M/lX9lB8KpwS958ehNjf4/h1NRRRRXrnkHO/lZ5MmRFxUZsyGJJRa4ePn1YEG/RIJbXXRj2Gufxm7nytvRADXfMfglmjeOQXV1KsOwjr4eGvn7H4Y4eWeMuXMUuI6RABOSAWuBpexGvHfxqDF0/7IvwlT+rKuTVJT1xj1xFz7dXM/KOU4NsO0MZXmsiurtHYKvQbm8jWIIU6G1xwqpxq2jnHUpHow6Cnj9X/AAf21NwZQ43yL7kpt/DCF2xRyzSraXOrZWjO5IioIKWN7XvcknhSvk22lG2dGcNLFeGNWBV2gFrSZHAJLDKD1ZRe19c/gT3JPET2RTOHgVjIGUMBJcXANrxp10Oz2kL7PQ2OD2ePnww5F44hz543jDDmIz4H333iL8VKwOz0kxkmHcAxxOXdTqGjazwoewlwO0RNWHweHUYmQoMhVY1BQmM3OZjqhB3Zan7GxssWIneORrkxqwctKHsl+lmObTNoQRah789wuw/maTE7OaJ+YXpNcLET9oN9WWPYAcx/AxpGPwAwsjxFiyhRIrNqSrDp38EgfTgGUVTTcpMR8/hlZY3yRydzXMnRuFzBmZun02tfTeONxO21yrSTEYRmgmCoz5/q2ZhlDhciscwDxox1+zYA3oW1dchXFol4jASRFRLoZF5xRbvdbNGesr0L9r1FOJXPzdxny5svHLe16Xyv5ZxSQo0IkeRHFrxSILP0GUlwt9SpsOKjw05tDbWAXBjmZUMiuslj9fI/eSB4++zFCwtawsANAK7FysroV5FXisHllSUDQZlbsDWs3gBWx8N+FSJZVZ4grBsuctYg2BWwJtuuTU/Yeyxi8I2JU90JY4Zb6KEYqVa32pLMDfvQV6jdOxNknFrJLG2RY+jGtsolmsC4fqCg5Oxix+zrx2vdvTIdTajs8RkivKew+GeVxHEBnN++uFQA2ZpLagA6WGpOg7GZmKXDqVdTlZN7Z9AEFu+JJFrb8wI30/kIO7O23Ph2mELRgOsd86FypHODMtnUcdxuKmciMWrwjBzm8c8d4z1OUvKgPAkXkH4lfrFU6N3RgQQcouDoVIZwVI6wQR5qTg9myHCwStpE7wRIy3DxtmjRZcw3AuWAPDIN+bRLJtp+Q0klFNeZOhwUKBBOJMViJApihyZIFEhtDLJc5XB0NmLcQFBFXmPUxY2DC4qdfmnNOYs2SPOVj5uzytqzqXuLEaZTqQTUX5Q9rhJcN83C87BIjOd6RQllURyAEXuxVgtwQEJ04122M00sUs+WRs+W2XoIpjkGVVJNhmIJJJJNuoAZuWSb3378jsKUplXFtPn4sUcytlnVQ6iyyKphVJABoMwXNpprppUvbOvMnqxEHtW+NRp9Hxg6zhW9IVf7af2m2kXlofbpHnJNd5IsirRt3qyXiG7tB/q+wKef9oi8SX2oah4l+74f/W93Upm+kReJL7UNZW05Pqbcea6FRsxtYfIN7cdS9kHoOP3s/v3qv2W3Si/y/wCbJ+lTtkHRx++l9chPxrWe/viZw3d8BCP9Fw/acL7cZ+Fda5AD6IfKSfmBXH4n+jYa5sM2HuToBYj9K7HyCiIwakgjM7sLi11LaMOwjUHiKrwi94/X6ojxj92vT6M0VFFFeoeWFca+VrYSw4pp0Y/SIMQzpbQSRrDHzgP4kZQR+G/Guy1kPlS2PDNs6eSUNmgjkkjKMUN8h6JI3qbC6nfYdVJUjtRsPTlsyucX2zomJ/1PdCvZTaE9iH1JXm3hZMT4H92tebRNoJOyN/ZNeStF3wPWer74juEHc08VfZFIwW+Q/vD6lQfCn4lsoHYB6qZ2bqhPW8h/qNb1WrnEbgI2aO6Tn94B/tiT9adwA1lPXIfUiD4UnZg+u8q/qCj4UvZ/+J5WT87V2W/0CO71EIt8Ux+7Eo/3SMf7acxAvPCOoSt6FVf768ww7vL4sQ9s/GnCPpC9kbfzOg/tpW8/Tod3evUNpLcRjrli9TZv7alyNZSeoE+gXpjGDWLyg9Uchp7FDub+K35Uu5IZb2K2VmhhVI2ZOiobKStyFAvpx0376TsHFTQiTmZSoaWUlXHOrcOQW6RzBiRqQ2vG9Phaj7KHc79bSH0yua5tOzDYjdZEnk9tvERS4hyY5c8vTJUxNdUW2UrmAGp0y7yTe5NKPKF22mJjArLHEoKq/TzOXCSdMKrMqh14aPvqHssfW9s0vqbL8KMAO74g9sS+iIH+6mcs2/L7Iz9lFpEnHbQE2NkkWN4gYUuHydJw7AuAjNwyjU8DStpzPNgEgKiOKKJcsatm5x44wUMjWGgIvlA36km1qjM30hvIj3jVOgN417UX2RSOTVmvIeNOLVuYxtSFRhJQihVyMwCgAaDONB4BU3FnvT+8Q/zgfGoOI1wbeQN//iqVK/RTxo/bWk+5quhX4890xHauE964+FKx7fVeVT1Zj8Ka2menP4uD9/JXmNfpQ+V/KKU/CtEu/RCN9+rJWJbu+H/1vd1Kd/pEfk5vahqBiG7vB/rewB8adxM1p04kxyqoFyWYvCFVVGrMToANaTZvZeT6jXtd+a6EDZR1j/y8frP/ANVouTPJXFT5zHFljaR2WWQgRkG3SCg521vuFjbeN9WHyfcgXkcS4uN4444o4+bdShkcXLXB1yC44dI8bA360iAAACwGgA3AdVelTwylnP4Hm1MS45Q+JlOTvyb4fDBM5OIeMAKZAuVSPtLGBa/abkcDvvrKKKuUVHJELk5ZsKKKK6cCoe2dmjEYeWBtBLG8ZPVnUrfzXvUyigD5t5VYKWH5zHMhjcIDY2IYFMudSCbqSrWPYdBUfbX1EvaCPSbfGu/cp+RmGx62xCEkAgOjFHAOtsy7xfXK1x2VznanyO4xlZEmgYXBVm5xGYBgwDIqsATaxINuNuFQyw7TWzp/hdHEJp7Wv+mVqPskdwj7VU+kXP51cTcmMapKNg58+oGRRIh8EqnJbxivgFVMSmALDOphlRVVkkGQ6C2Zb6OptoykipXTlGLuitVISkrMTs3dJ5WT2rUvZm6TysvtUjZTAq5BBHOy6g3HfniKc2WNH8rN7w0st48dwYUd3m8EXstTqDu7eTT1vJ+lN4f9olH4YT7wfCnU+vbtjT1O/wCopX0XQ6ur6i8SOlF4/wDxSU5jPq28FNY42MXlAPSkg+NK2ibROeofEUvAbiTFGvnqPswdxTxQfTr8aknfTOzh3KPxE9kUm4feN7IHQY9ckx/quPhRgB3Sfyi+5ir3ZH1X8cvvpK9wY7pP46n+jH+lM9Zd7xFpHvcNN+0t5Ae8epmEbuaeIvsiocv7Q3kP+RqkYd7RL4i+wK5JZfA7HURiG+iN5FvdGpM7WRfGiH861CxJ+iN5A+6p/HP0V8pD71KLfU7f6EPaZ6U3/sx/Xb9ab2jIFeAkgDnDqSAPqZANT4aejwjYqeSCFrSSSYZAQpcJlZWdyBoQl2J14V1Tkx8mUMALYplxkp0BkiQRoN/Qi1AJ0uxJOmlhcGujQlNX3fhEdWvGDtq/yzCcmuSk20JhJGwjgiDAzMpcSO2UFIgGXNlA1a9gTaxN7dQ5Oci4MIc4vLMd8zhSwHFUsLRr2DfxJ31exxhQAoAA0AAsAOAAG6lV6FOjGCVviefUrSm3f4BRRRWpkFFFFABRRRQAUUUUAFFFFABTOJwiSC0iK432ZQwv12NPUUAUuN5G4OVsz4ePNa2ZRkJA3AlLZrcL7qptpfJZhXJMBbDE7xHlKE/e5twQD1lbX43rZ0UrjGWqGU5LRnMsV8jZTumHxTtKRZxOEyOBcqBzSgx2JbWzbzpVbJ8luOUmXNh2ZQVESM92UkMWEjqozAjRSANT0hXX6KzdCm9xoq9RZXODbS5LY5gMuCnJjdZG+r71GuwXp9MkXsFveq3akwaCRUDM5UgIEcvm4Ax2zDXrFfRdFZfpIZW3Gv6ued95wRZAy5lIIIuCNQQdQRSNnfUx+InsCuu4zkBgZWZmgALElsjyxAk72yxsouTqTbWqGX5JwptBiWSMblePnSo4Kr51NgNBmzHtNTSwckvCymOMi34kc82R9V4HmH9Z6VhvrZvDH7sfpWrxXyX4qBj83dMRGxLWc81KrMbtqAUdbkn7JF7a76rm5EY6ORmOHzK+XvJEZkKrbpKSCQfw38FZyw9RN5d3NI4im0s+7GfxH1zeQb26DJbDX6or+iOrLH8msWr5zhZyrRtGCqZ+mTcAqpLKPxEAdtaPk/8AJZMwQY0xpGFUNHGzOz2FijPlUIDxy3JB0I30QoTlbIJV4RvmYqSNngWJFLSSoI4kHfO7JYAD1k7gASdBW92D8mjSFWxwCouvMK5OZ+Bd1t0V3gDebE2tY7jZvJzDYc3gw8MRta6Roht1XUbuyrGrqeGjDN5shqYmU8lkiNs/Z0cEaxQosaKLKqiwHE+Ek3JO8k3qTRRVRKFFFFABRRRQAUUUUAFFFFABRRRQAUUUUAFFFFABRRRQAUUUUAFFFFABRRRQAUUUUAFFFFABRRRQAUUUUAFFFFABRRRQAUUU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www.clker.com/cliparts/9/a/a/0/12065713221018599979nicubunu_RPG_map_symbols_Fort.svg.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29200"/>
            <a:ext cx="609600" cy="53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S90038840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5943600"/>
            <a:ext cx="609600" cy="609600"/>
          </a:xfrm>
          <a:prstGeom prst="rect">
            <a:avLst/>
          </a:prstGeom>
        </p:spPr>
      </p:pic>
      <p:pic>
        <p:nvPicPr>
          <p:cNvPr id="8" name="Picture 4" descr="http://www.clker.com/cliparts/9/a/a/0/12065713221018599979nicubunu_RPG_map_symbols_Fort.svg.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506848"/>
            <a:ext cx="609600" cy="53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clker.com/cliparts/9/a/a/0/12065713221018599979nicubunu_RPG_map_symbols_Fort.svg.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05200"/>
            <a:ext cx="609600" cy="53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clker.com/cliparts/9/a/a/0/12065713221018599979nicubunu_RPG_map_symbols_Fort.svg.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849920"/>
            <a:ext cx="609600" cy="53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lker.com/cliparts/9/a/a/0/12065713221018599979nicubunu_RPG_map_symbols_Fort.svg.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74" y="2209800"/>
            <a:ext cx="609600" cy="53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9/a/a/0/12065713221018599979nicubunu_RPG_map_symbols_Fort.svg.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99" y="1828800"/>
            <a:ext cx="609600" cy="53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clker.com/cliparts/9/a/a/0/12065713221018599979nicubunu_RPG_map_symbols_Fort.svg.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74" y="2740153"/>
            <a:ext cx="609600" cy="53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6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5" repeatCount="7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4038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smtClean="0">
                <a:solidFill>
                  <a:srgbClr val="FF0000"/>
                </a:solidFill>
              </a:rPr>
              <a:t>Attack on    		      </a:t>
            </a:r>
            <a:r>
              <a:rPr lang="en-US" sz="6000" b="1" dirty="0" smtClean="0">
                <a:solidFill>
                  <a:srgbClr val="FF0000"/>
                </a:solidFill>
              </a:rPr>
              <a:t>Ft. Duquesne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George Washington is sent to drive out the French Forces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0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76250"/>
            <a:ext cx="46863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encrypted-tbn0.gstatic.com/images?q=tbn:ANd9GcR9X2Nj3i5F2WmIM89QrJbQlkAElb1ITZPcFP1_iQiMNNRAwky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209800"/>
            <a:ext cx="1181100" cy="1446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2381250" y="2819400"/>
            <a:ext cx="895350" cy="6096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C:\Users\chandsl\AppData\Local\Microsoft\Windows\Temporary Internet Files\Content.IE5\9L8I664Q\MP90040001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0" y="4258056"/>
            <a:ext cx="3901440" cy="25999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S910219640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24400" y="6134100"/>
            <a:ext cx="609600" cy="609600"/>
          </a:xfrm>
          <a:prstGeom prst="rect">
            <a:avLst/>
          </a:prstGeom>
        </p:spPr>
      </p:pic>
      <p:pic>
        <p:nvPicPr>
          <p:cNvPr id="1031" name="Picture 7" descr="http://2.bp.blogspot.com/-l4xe4d9Cllw/Tluw9fO6B9I/AAAAAAAADkU/NH2nfHry5dI/s1600/Epic+Fai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-828675"/>
            <a:ext cx="85725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2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rack.0.mshcdn.com/media/ZgkyMDE0LzA2LzEyLzVlL0JhdHRsZW9mdGhlLjVkNWI2LmpwZwpwCXRodW1iCTEyMDB4OTYwMD4/aca15c0a/b25/Battle-of-the-French-and-Indian-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50351"/>
            <a:ext cx="10558782" cy="638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93" y="458729"/>
            <a:ext cx="9170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Start of French and Indian War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86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Cause 3: Indian Relations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French have a better relations with Natives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French just want Fur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British want the land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1031" descr="trap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8575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6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50862" y="1143000"/>
            <a:ext cx="4021138" cy="5105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600" dirty="0" smtClean="0"/>
              <a:t>1. </a:t>
            </a:r>
            <a:r>
              <a:rPr lang="en-US" sz="3600" u="sng" dirty="0" smtClean="0">
                <a:solidFill>
                  <a:srgbClr val="7030A0"/>
                </a:solidFill>
              </a:rPr>
              <a:t>British/American </a:t>
            </a:r>
            <a:r>
              <a:rPr lang="en-US" sz="3600" u="sng" dirty="0">
                <a:solidFill>
                  <a:srgbClr val="7030A0"/>
                </a:solidFill>
              </a:rPr>
              <a:t>Colonies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/>
              <a:t>A. </a:t>
            </a:r>
            <a:r>
              <a:rPr lang="en-US" sz="3200" u="sng" dirty="0" smtClean="0">
                <a:solidFill>
                  <a:srgbClr val="7030A0"/>
                </a:solidFill>
              </a:rPr>
              <a:t>Iroquois </a:t>
            </a:r>
            <a:r>
              <a:rPr lang="en-US" sz="3200" u="sng" dirty="0">
                <a:solidFill>
                  <a:srgbClr val="7030A0"/>
                </a:solidFill>
              </a:rPr>
              <a:t>League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2800" dirty="0" smtClean="0"/>
              <a:t>1. </a:t>
            </a:r>
            <a:r>
              <a:rPr lang="en-US" sz="2800" u="sng" dirty="0" smtClean="0">
                <a:solidFill>
                  <a:srgbClr val="7030A0"/>
                </a:solidFill>
              </a:rPr>
              <a:t>Mostly neutral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/>
              <a:t>B. </a:t>
            </a:r>
            <a:r>
              <a:rPr lang="en-US" sz="2800" dirty="0" smtClean="0"/>
              <a:t>Chief of the </a:t>
            </a:r>
            <a:r>
              <a:rPr lang="en-US" sz="2800" u="sng" dirty="0" smtClean="0">
                <a:solidFill>
                  <a:srgbClr val="7030A0"/>
                </a:solidFill>
              </a:rPr>
              <a:t>Mohawks</a:t>
            </a:r>
          </a:p>
          <a:p>
            <a:pPr marL="731520" lvl="1" indent="-274320" eaLnBrk="1" fontAlgn="auto" hangingPunct="1">
              <a:spcAft>
                <a:spcPts val="0"/>
              </a:spcAft>
              <a:buClr>
                <a:srgbClr val="60B5CC"/>
              </a:buClr>
              <a:buFont typeface="Wingdings"/>
              <a:buChar char=""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Joseph </a:t>
            </a:r>
            <a:r>
              <a:rPr lang="en-US" sz="3200" dirty="0" smtClean="0">
                <a:solidFill>
                  <a:prstClr val="black"/>
                </a:solidFill>
              </a:rPr>
              <a:t>Brant</a:t>
            </a:r>
          </a:p>
          <a:p>
            <a:pPr marL="731520" lvl="1" indent="-274320" eaLnBrk="1" fontAlgn="auto" hangingPunct="1">
              <a:spcAft>
                <a:spcPts val="0"/>
              </a:spcAft>
              <a:buClr>
                <a:srgbClr val="60B5CC"/>
              </a:buClr>
              <a:buFont typeface="Wingdings"/>
              <a:buChar char=""/>
              <a:defRPr/>
            </a:pPr>
            <a:r>
              <a:rPr lang="en-US" sz="2800" dirty="0" smtClean="0"/>
              <a:t>Became </a:t>
            </a:r>
            <a:r>
              <a:rPr lang="en-US" sz="2800" dirty="0"/>
              <a:t>a colonel in the British army.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83112" y="1143000"/>
            <a:ext cx="4560888" cy="5105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600" dirty="0" smtClean="0"/>
              <a:t>2.  </a:t>
            </a:r>
            <a:r>
              <a:rPr lang="en-US" sz="3600" u="sng" dirty="0" smtClean="0">
                <a:solidFill>
                  <a:srgbClr val="7030A0"/>
                </a:solidFill>
              </a:rPr>
              <a:t>French </a:t>
            </a:r>
            <a:r>
              <a:rPr lang="en-US" sz="3600" u="sng" dirty="0">
                <a:solidFill>
                  <a:srgbClr val="7030A0"/>
                </a:solidFill>
              </a:rPr>
              <a:t>Colonies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/>
              <a:t>A.  </a:t>
            </a:r>
            <a:r>
              <a:rPr lang="en-US" sz="3200" u="sng" dirty="0" err="1" smtClean="0">
                <a:solidFill>
                  <a:srgbClr val="7030A0"/>
                </a:solidFill>
              </a:rPr>
              <a:t>Algonquins</a:t>
            </a:r>
            <a:r>
              <a:rPr lang="en-US" sz="3200" u="sng" dirty="0">
                <a:solidFill>
                  <a:srgbClr val="7030A0"/>
                </a:solidFill>
              </a:rPr>
              <a:t>, </a:t>
            </a:r>
            <a:r>
              <a:rPr lang="en-US" sz="3200" u="sng" dirty="0" err="1">
                <a:solidFill>
                  <a:srgbClr val="7030A0"/>
                </a:solidFill>
              </a:rPr>
              <a:t>Ottawas</a:t>
            </a:r>
            <a:r>
              <a:rPr lang="en-US" sz="3200" u="sng" dirty="0">
                <a:solidFill>
                  <a:srgbClr val="7030A0"/>
                </a:solidFill>
              </a:rPr>
              <a:t> &amp; the </a:t>
            </a:r>
            <a:r>
              <a:rPr lang="en-US" sz="3200" u="sng" dirty="0" err="1">
                <a:solidFill>
                  <a:srgbClr val="7030A0"/>
                </a:solidFill>
              </a:rPr>
              <a:t>Hurons</a:t>
            </a:r>
            <a:endParaRPr lang="en-US" sz="3200" u="sng" dirty="0">
              <a:solidFill>
                <a:srgbClr val="7030A0"/>
              </a:solidFill>
            </a:endParaRP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2800" dirty="0" smtClean="0"/>
              <a:t>1. </a:t>
            </a:r>
            <a:r>
              <a:rPr lang="en-US" sz="2800" u="sng" dirty="0" smtClean="0">
                <a:solidFill>
                  <a:srgbClr val="7030A0"/>
                </a:solidFill>
              </a:rPr>
              <a:t>Longtime </a:t>
            </a:r>
            <a:r>
              <a:rPr lang="en-US" sz="2800" u="sng" dirty="0">
                <a:solidFill>
                  <a:srgbClr val="7030A0"/>
                </a:solidFill>
              </a:rPr>
              <a:t>trading partners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2800" dirty="0" smtClean="0"/>
              <a:t>2. </a:t>
            </a:r>
            <a:r>
              <a:rPr lang="en-US" sz="2800" u="sng" dirty="0" smtClean="0">
                <a:solidFill>
                  <a:srgbClr val="7030A0"/>
                </a:solidFill>
              </a:rPr>
              <a:t>Didn’t </a:t>
            </a:r>
            <a:r>
              <a:rPr lang="en-US" sz="2800" u="sng" dirty="0">
                <a:solidFill>
                  <a:srgbClr val="7030A0"/>
                </a:solidFill>
              </a:rPr>
              <a:t>trust the land </a:t>
            </a:r>
            <a:r>
              <a:rPr lang="en-US" sz="2800" u="sng" dirty="0" smtClean="0">
                <a:solidFill>
                  <a:srgbClr val="7030A0"/>
                </a:solidFill>
              </a:rPr>
              <a:t>grabbing white </a:t>
            </a:r>
            <a:r>
              <a:rPr lang="en-US" sz="2800" u="sng" dirty="0" smtClean="0">
                <a:solidFill>
                  <a:srgbClr val="7030A0"/>
                </a:solidFill>
              </a:rPr>
              <a:t>settlers</a:t>
            </a:r>
            <a:r>
              <a:rPr lang="en-US" sz="2800" u="sng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381000" y="152400"/>
            <a:ext cx="8404225" cy="8239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US" altLang="en-US" sz="4800" u="sng" dirty="0">
                <a:solidFill>
                  <a:srgbClr val="7030A0"/>
                </a:solidFill>
              </a:rPr>
              <a:t>Native American Involvement</a:t>
            </a:r>
            <a:endParaRPr lang="en-US" altLang="en-US" sz="4800" dirty="0">
              <a:solidFill>
                <a:srgbClr val="7030A0"/>
              </a:solidFill>
            </a:endParaRPr>
          </a:p>
        </p:txBody>
      </p:sp>
      <p:pic>
        <p:nvPicPr>
          <p:cNvPr id="31749" name="Picture 7" descr="iroquo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567238"/>
            <a:ext cx="1558925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 descr="36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819" y="4800600"/>
            <a:ext cx="13728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8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bushy_run%255b1%25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6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jo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772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133600" y="228600"/>
            <a:ext cx="5314950" cy="914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US" altLang="en-US" sz="5400" b="1" i="1" u="sng"/>
              <a:t>The Albany Plan</a:t>
            </a: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381000" y="381000"/>
            <a:ext cx="522288" cy="59404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US" altLang="en-US" sz="3200" b="1"/>
              <a:t>B</a:t>
            </a:r>
          </a:p>
          <a:p>
            <a:pPr eaLnBrk="1" hangingPunct="1"/>
            <a:r>
              <a:rPr lang="en-US" altLang="en-US" sz="3200" b="1"/>
              <a:t>E</a:t>
            </a:r>
          </a:p>
          <a:p>
            <a:pPr eaLnBrk="1" hangingPunct="1"/>
            <a:r>
              <a:rPr lang="en-US" altLang="en-US" sz="3200" b="1"/>
              <a:t>N</a:t>
            </a:r>
          </a:p>
          <a:p>
            <a:pPr eaLnBrk="1" hangingPunct="1"/>
            <a:endParaRPr lang="en-US" altLang="en-US" sz="3200" b="1"/>
          </a:p>
          <a:p>
            <a:pPr eaLnBrk="1" hangingPunct="1"/>
            <a:r>
              <a:rPr lang="en-US" altLang="en-US" sz="3200" b="1"/>
              <a:t>F</a:t>
            </a:r>
          </a:p>
          <a:p>
            <a:pPr eaLnBrk="1" hangingPunct="1"/>
            <a:r>
              <a:rPr lang="en-US" altLang="en-US" sz="3200" b="1"/>
              <a:t>R</a:t>
            </a:r>
          </a:p>
          <a:p>
            <a:pPr eaLnBrk="1" hangingPunct="1"/>
            <a:r>
              <a:rPr lang="en-US" altLang="en-US" sz="3200" b="1"/>
              <a:t>A</a:t>
            </a:r>
          </a:p>
          <a:p>
            <a:pPr eaLnBrk="1" hangingPunct="1"/>
            <a:r>
              <a:rPr lang="en-US" altLang="en-US" sz="3200" b="1"/>
              <a:t>N</a:t>
            </a:r>
          </a:p>
          <a:p>
            <a:pPr eaLnBrk="1" hangingPunct="1"/>
            <a:r>
              <a:rPr lang="en-US" altLang="en-US" sz="3200" b="1"/>
              <a:t>K</a:t>
            </a:r>
          </a:p>
          <a:p>
            <a:pPr eaLnBrk="1" hangingPunct="1"/>
            <a:r>
              <a:rPr lang="en-US" altLang="en-US" sz="3200" b="1"/>
              <a:t>L</a:t>
            </a:r>
          </a:p>
          <a:p>
            <a:pPr eaLnBrk="1" hangingPunct="1"/>
            <a:r>
              <a:rPr lang="en-US" altLang="en-US" sz="3200" b="1"/>
              <a:t>I</a:t>
            </a:r>
          </a:p>
          <a:p>
            <a:pPr eaLnBrk="1" hangingPunct="1"/>
            <a:r>
              <a:rPr lang="en-US" altLang="en-US" sz="3200" b="1"/>
              <a:t>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066800"/>
            <a:ext cx="7772400" cy="579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Ben Franklin’s Idea, 1754</a:t>
            </a:r>
          </a:p>
          <a:p>
            <a:endParaRPr lang="en-US" sz="4000" dirty="0"/>
          </a:p>
          <a:p>
            <a:r>
              <a:rPr lang="en-US" sz="4000" dirty="0" smtClean="0"/>
              <a:t>Would unite the colonies into 1 “country” in terms of defense, taxes, and leadership</a:t>
            </a:r>
          </a:p>
          <a:p>
            <a:endParaRPr lang="en-US" sz="4000" dirty="0"/>
          </a:p>
          <a:p>
            <a:r>
              <a:rPr lang="en-US" sz="4000" dirty="0" smtClean="0"/>
              <a:t>Turned down by the colonies and the King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140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4572000" cy="52578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Written by James Fenimore Cooper</a:t>
            </a:r>
          </a:p>
          <a:p>
            <a:pPr eaLnBrk="1" hangingPunct="1"/>
            <a:r>
              <a:rPr lang="en-US" altLang="en-US" i="1" smtClean="0"/>
              <a:t>The Last of the Mohicans</a:t>
            </a:r>
            <a:r>
              <a:rPr lang="en-US" altLang="en-US" smtClean="0"/>
              <a:t> is part of a series of four books called </a:t>
            </a:r>
            <a:r>
              <a:rPr lang="en-US" altLang="en-US" i="1" smtClean="0"/>
              <a:t>The Leatherstocking Tales</a:t>
            </a:r>
            <a:r>
              <a:rPr lang="en-US" altLang="en-US" smtClean="0"/>
              <a:t>.</a:t>
            </a:r>
          </a:p>
          <a:p>
            <a:pPr eaLnBrk="1" hangingPunct="1"/>
            <a:r>
              <a:rPr lang="en-US" altLang="en-US" smtClean="0"/>
              <a:t>Follows the life of a colonial boy and his Native American friend.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533400" y="69850"/>
            <a:ext cx="7061200" cy="8239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US" altLang="en-US" sz="4800" b="1" i="1" u="sng"/>
              <a:t>The Last of the Mohicans</a:t>
            </a:r>
            <a:endParaRPr lang="en-US" altLang="en-US" sz="4800" b="1"/>
          </a:p>
        </p:txBody>
      </p:sp>
      <p:pic>
        <p:nvPicPr>
          <p:cNvPr id="37892" name="Picture 8" descr="101010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524000"/>
            <a:ext cx="45624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upload.wikimedia.org/wikipedia/en/d/dd/Mohicans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914392"/>
            <a:ext cx="3962400" cy="590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RUUExQWFRUWFxoXFxgXGBcXFxgYFxcXFxoXHRccHyYeFxwjGhwXHy8gIycpLC0sFiAxNTAqNSYrLCkBCQoKDgwOGg8PGiwkHyIqKSwsLCwsLCwsLywsLCwsLC0sLywsLCwsLCwsLCwsLCwsLCwsLCwsLCwsLCwsLCwsLP/AABEIAIwBaAMBIgACEQEDEQH/xAAcAAACAwEBAQEAAAAAAAAAAAAEBQIDBgcBAAj/xABDEAACAQIEAwUECgEDAQcFAAABAgMAEQQSITEFQVEGEyJhcTKBkfAHFCNCUmKhscHR4TNygvEVJENTorKzFnODkpP/xAAaAQADAQEBAQAAAAAAAAAAAAACAwQFAQAG/8QAMhEAAgIBBAADBgUEAwEAAAAAAQIAEQMEEiExIkFREzJhcaHwgZHB0eEjQrHxBRRSJP/aAAwDAQACEQMRAD8AfCOrEjohIKvWCvht0+nLwPuqkIqL+r1IRV7dA3wTu6mI6JEVe93XLg3Bwle5KIWOpd3Xrg3KO6r4JRAjr7u69c5ulASvQlXiOpd3XZzdKMlWxpVvd1NY69BufRx0VGlRjjolEroW4pjPkWrFSpKlWhaauImIZpFVqwJXoWq8dj44EaSVgiKLknQCr8WGJJPlLgtfAVx/tP8ATWM5TD3CajNYZj6X0Wg+H/THIBYC/m415cgefrV3/VyDpYwYr/uF+k7blrzJXLYvpadsuW17ahgAL+Rpnwj6V1c2mQL5qT8bHb41w4jXKmF/1slWKM3bR1Ax19geIxzLmjYEH4/DlROWpm0wbkRO4qaMCeKhpIaZvHVLx1Dl0xWMV4nkgoaWGm8kVCyxVGQQZUrxRJHVRjplJFQzx165QrQQJXuWiO6r0R13dC3SgR1LJRAiqaRV67gloMYdKgy6Ua0dUlPfRCcDQMrVMi0w7uqHjoxGhoCyVWy0c0dQMVHD3wJlqOWi+6qJjr0LdKIk1Hr/ADXtEJHqPWvqfhFgxTtG8cOtXiOrESr0hrMEmZoKIq+7mi2AG9fKwowpgboJ3NeCOjigqJiru2e3wTu6kIqvuo5iphAa7tntxgwjrxkovu6X4+Fj7N7c67tqdU2akoZlY2FFCKqeH4FQARTAJTUWC7AGhBu6qxYqvyVVNiFTQ717Z5wN19SxEq5EqEEgNFKlVYcQbqJZpFY6sCVMLUgK0kwCILSKpXGvp87RD7LCK2oPev0tYhR67n4V0btz2xj4dhjK/ic+GNPxNa493Wvy3xni8mKmeaVszubkn9h0A2tV2DALv0nAa5lAl1r2LEW5/PSqM3Wvt60IMf8ADZFNrE5vcN77U2hxLhtM1xqdD7iNLGsphZgDp8n40fHiXLf6nnYXvfUEgcvSlMssx5qFTS4btEyHSR1ca72/9tjWk7NfSrJHIFmdmXzNx7wRmHqNuhrmOKxa3Hhz+twb+gtb96un4oEcBUQ2AJPi9rnzpLadG8o1tRuFN1P1Zw7HrPEsqG6sLjnbyPmKvda459FfbdUheKRWBLFlZTprqRY9DroOfpXVeF8ZSbwhlLAXuNiOo6elZjqAxxt36+snfEy+Nfdl7pQzpRzrVEiVl5sPM6rRfJFQzQ0zaOq2hqI4yJQGi4Q1Lu6NEVRKUsioW+DLHUu791XlOlVzSBFLMQqgXJNgAOp6VwAnqc3SDx0kftJh1meEyKHVC772UC2hI56g26Vh+2/0rZg0OBNhqGm1B8wnQfmNc44HxpsPiUmuWytdje2YfeBNje402O9bmm/4tmTdk49B+8WcwU1P0ex05EeX6a86HK0l7L9u4ca/dRRTZVS5YoiopvYJ4dBZduttq0rw1DlxHE21hKFexxBTHUBh6NyV8EoQJ3fAXhqoxGmJiqDJXCRCDwCOLxD1H719RaR+JfUfvXlWaQBgYGVzxHaJREcdVR4hSuYHSr4pgahx4xcmYmUYvDZlpG6lWtWndaRYmHxH1qpFpqjMLzzD4gjzq3HYo5fDzqiKoY2QcqI4QXEbXMXSRPuaN4ZjiDZudW4M5tOVD4zDhDcGicKx2EcxthvCZowK+yUt4dxINod6PmxSoNTU4496RMpBqV93kNxtzoqMg1WsysNOdANjO6exPhrisFPHU9tLcecZzOFBJ5VkuJcXLyXA0G1aDHTCSMhWFz51nn4Q/wCH9qLcGMp0qqLL9xlwrGC1zcnrT+PHqRuKwc2OaHTnUHlbKWJo03IbEa+kGQ3c3cPF0dsqm9HZxa/lWK7OXsWPOmXaLijR4WRl3A9dL2OnpfeqE1Lbtp5kOXTAZNqzkv058bE0yRhSDEWVjc2O1hbYEDW/n5Vyy/KnHaPjsk8jZ3LjNmudLkDKDbbaw91J73r6PT4ymMKZHlI3eGXYbD5my9atxXBpY7FkOU8+v+at4W9iOeu3Pccq6NwriAdBaFiVIzXysdfy/H4mhzZTj5AuU6bTrmHJozmaQsGAKnXa/wA609xPALRrIh0toR133/TrW9i7PxyyMogsN7s1lG2yjXn5VceyCRas3eBjmEetrncqoJ8W4uf0qNtcvEqXSBbB5uclxeDsfGwHPW9fQYRbj7UXPIAk26/9a23Gezf2UzWIZRcixIzE6i40BAt67+VYSBVWxJvf8Pzp6VXjyjILEkzYfZtyI4g4jY5YjlVdB+bTmfibedaPsj2m7ieLKfEJgCQdGjbRlI2uLXB8zWP7hbAk2U7La1/gTf1PSmfCUjDFxm8Oq35+/nXsiBlIjcTsW2/dT9PJxGNlzBhl61MWYXBBBrlXZjjSPFladxlOq3UDXkLC56VtuzBR1IV2OXSxJ0389db/AAr552dW2sP0hZdMMYJBj1kqDJVkAOoOpHPy5VNkrzYgy3Uk3UagZWo5KJK1z3t39KkWDvFBlmxG2hukZ/MRufyj31KumZ22qIzdNF2j7UYfAxd5O9vwqPbY9AP52rhHa/6Q58cxzHu4B7MYO/mfxHzpFxfjUuIkMk7mSVjz2X4bAdBpQWHwryOFRS7sbAKLm99gBvW/pdBj0/ibk/4inyk8LISSZtNh05n1NdG7CfRFJics2JvFFuE2dh6H2R5n/Nav6OfomTDqJsWivNuqnxCP1Gxb9q6YRapdX/yRBKYvz/b951MdctFOC4RFh4xHCgRByH7nqfM16xo3ELpek2IxN9Kx8SNlbmXYxcvOIFWxzrSkQMTU/q7DWrjpl/8AUZtHUdmLnQ0iWr3B43S1eytc1l5FKmjAAINGVJH4h6j968q6FfEPUfvX1aGhPhMTmPIiyVmVyFPn5GmfC8crtY6HpS7HxaZr6jWrMPhg4DDRhzqJaIuWOFZeZqC9qU46QE6UGvEGvle9+vI16CaqQEmzJlxbZIVTMLirDUCapBjRK8K2U61HGS5zpVOIkq3hq3OtdYAf1DD65lOQrrR7nvVHUfCmEmGBWkuIxDR3AFRM3tOfOcVt/XcIWIoLlzpS/iE6sb57mgsRi3bnQeIw9gDmuTQrjo2ZVjxUbJ5jGJmAupo5OLELqdaz2F4hY2NT4rjAFpns7NQ2xX3A+IcQzyXvUp8fdQAfdSnB+Mm1QxRKtY1f7Nbr0jPLibbg/FVCW56VX2sxoaAra4YG4vobAmknBrkg9Ka8Ru0TagabmoiAuQfOKOJdwacI4sqBgEBFt7nS+1x5WoBRejeLi0rjQWNiP886owo8Q+fk19avU+bflyPjDMJiUT2v83H8Vp+D9qLWCKpYbO3hI8tNWHPWs1JhcxBsT1H+PSr5OFqiA+LNe+2w5DQ0rIquKMqxNkTrqbmfi7lnlkZ5B4dEORQbbZV36ak0o/8AqrEtII4w6hjZQg1blbNoWPvrZfRhgRPgnznMQ3MAi+3Ma6U5fsqsUyvoUBuLKt0b8pPs9dOd9qyXypiYgr1NHfuFKagPZTBvLG6yoQPZKspVrjmb7nzNcxx3ZJ4RiJDokT2I57+E+e9q70eJxkZEvcb3Fj/msJ9Iqp9UncmwYAWUamTOlr+4HU/hpWnzkZaH91RWUbwWcdTka4w5iMxK7bfAWo6LGmPVL5joCf8AFKI3A6/G1SXE2YHkOlb9XMtchHnOj/Rp2hWDEIJUF5SFBK7Xa19fPnXYcJD3eIdreFyT5agc+oIPxrhPZKSDEDusTIYjGS0bgXPiIup94BHnXTeHeFc0WOJkAJVJM2WSwJy2Y8/KsLXY7yWOD9JpYxvTvyrznSInB1HoajjMQkaF3YKii5ZjYADmSaxcn0jYeGBcS5tmBVoxbMWU62Hl1Olcc7c/SJiOINZj3WHB8MSk2PQsfvHz+FN0yNlXkfOQZMZQ8zSfSB9MTzloMCSkWzzahnH5fwL57nyrlbOOW/Nj/HzevQS1lHXRRfXXn511LsF9DbS5ZsaCqbrFqGPMZvwjy3q9mxaZOf5MWLfqY/sd2AxGPf7MFItmkba3O34j5V3zsr2Dw2AQCJAXtZpGALn38h5Cn2EwiRIERQqqLAAWAFECsbNqH1Broen7xoAUcSBWoOtSllC7m16rkl8VqjcAQxcA4oxC6VlFxuWTX0rU8WmAFqxeJGeQ5b2q3Qr4TcqWwoqarCyg0dPlKedZ3g5J06UySFialz4gr+9DK3zcEElmpigoDEQW1ojC4i+l/n5vXNUu9Q6w256hca2I9R+9fUOzMzADqLn319XtHwpkuVerMW42e4tUsDiSEoPiCFSaK4JKL5W57VKBSzSZR7O5dYtvVkUpXQ0wnhCi4FL5xeq8LhxVSYNuhxhBXMKBke1ex4sipvhQwupo1tD4+vKcHEXSE004ZFpSiR8ra01wWPULbWj1G7ZSzrcjiNC+tKuLx63orDT5iT8KH4w3hqAGjUWg2uJnlU3t8KFxL7C/Or55dQRQ88ZYg32N6eJprBsamVweov6Wpdj8VnGm2tH8aHhHzvSkDxeQ+dqrxAVZhXxL+CAK+vOi+LQgkUNgYSx0p/Dw69s2pocuQK93OCgOZluNmeOHNExQLqxHr+3+azvEu2WJWMwyMrXGjqdwRqNNDceV7Vsu3cUy4dRESoJs5Gpym4/61yTiOGZNGJI5E3HxHWr9Eq5V3MB3M7W5mXlbgcshJuaswj8vf/FUEVKJrG9a0xAebjjBOVb58qOx0l0B0pdFLmAI15GiJxnAHLfkL8qWe5pofDQnVfoo4jBDhJAzqM2pudrfsK02NxbWDKc0baqw6VznsJh8LBlkeSNWvZgSb2seXraulTdpIpRaN43XbwkEj3bivn9VRdrv8pUqFSDXY5gGHx1z4hrz009f5rmX0mcakzHDd3kXMHzblwblPhcj3V03FYYhwwF72AHny9a0H/YkMqZZo0kGl86hhoN9aXpWC5NxFzmpPgocXPyyuBci+W1rb6b+dUOpFwdCDsd6/SXHfojwcyHukML20MZIHpl9kjytXFu0/YOfBymMhZABnDDTw7G/St/HqFJ2ngzKbDY8PMQYWaRRmUDQb6X0333phBxmQruQxvqCB0I8K++goY3GhBsL76jzHSq4ZgMxGmht88qcaM6jMlcmEHH3BDXzC/mCfOo4DhsuJmEaC7EgXOgUdSdlFFcD4W2JlCAqhk/HcX65dDc2pvg0m4dOylcpYXUkDKwU7A/1S3yAWq+9DTGchBf3Z2DsD9F+HwSrI1pp9zIdQh6IOXrv6Vs8RKFFzsKzHYbtIuJizbOLBxtr/PrTTF8UUkqNfM7V8tnysxIf3o4YSGryjDB4rPyoq9IcDNkvUsRxvJpud6WmUiEcJLUso43xH7TLfQfvRsvEB3QJ3rOT4jM5Y70NjOKX03FUY9O2QylsahQD5SziOLMhNuVKUnKNf+6ZwC4vSrGIQxrZxgKNoi2sciOOE43x0+GJNqy/BJwDYnX5vWhDi2nOs7WIC91DFMOZ5IhYE9aCgBU04eQKlulAREN60nFltWBHEJTcbYRb2PpX1DYSYqR0vXlBgXbckyqbgfGoBa9UYHDXItyoiXGK6i5q7BuoqEMQKl1lUqX8QEojtGUz8i4uPPSs9xLGYpEw6ZoTJLO6Fu7FgixKwFvW/wAa0uLxIIrM9oJbPgev1iU/CFP7FaWiuiPgZE69H4zzGz4iHD4l5TGzKilCFsATLGhNvRjVqcQKga66frV3ajFMuBxDIxR8iAMpIYXnhGhGo0NZoDEZl/75OdRu3U7VoYgMiAtO7ipIEZ/9pMZOIsVQ/V/rQjBAIHchsum3Km3ZqOaTK03clGW9kXKRf9DWXTElZOKlTYg48g6HUCS38U+7KYbFskUjT51y+zlA3A5ig1tBOD5xaWfyEfcelOGws0sYW6ICL7XLov7E0Fj5iYxfUkC5HW3Kie22nD8Rf8C//LFSzHtdVI2sP2FZeRaRaHrGafxZDcXu0Yy94bZ2EMZ5d7ILKT+UHU+ooPCTgqC/g5MD9wg2N/MG491CcdxkH1hY5JHAgBzBYyw71/aOYNqQLLt92huNSiV0liJZJwzeyV+3jISUFdbZvDJ/+Q1YMNrXpLUy2/fB+/rLuPY6YPKgjiAQsqqwOYj7sgcb3FmB1BB86q7NM8+MhR4Ye7LKG9vMV565t6q4Ti3ytFL44ljkZGb24CkbSWDfeiNrFDtmuLc2XZCQHEQOuzEH/wDYXqgAKRXnObSUIN2Bf8y3gMuImjjmEWGVGtoAwbf1t7q87SfSThcI+VR3zg2YKbKtjqCbG58h76xx7bdxgI4Ym+1ZbXFjkH9nYevpWGxEGbxDnv66deVDh0HtXL5uvISPLkZRQNmbbjf0qSSsTHEgTobselj5+lYfF4h5nLtz9wHkKngk9octLk/D40RKttB7gfn5tWriw48IpBUQS+VfEePSBR4M6jpzqTYXTrb591NcNhgg+f2qzEYXOoINuRHz860zfCGn4iXCylTY6a6/38KaxpdfK/zrS3H4bLY+42v7qKwM5QA/d5npXT1xOYrVtpnQuzfHo0UIYGLdUVDfpqRpW64ZigYyFiCA6kW1PmTzNYPg3bCFIvuhxrtY3rWcK7SnEqN8ttW22vt19a+e1CNZO0iaxojjmMfrN5UFvZ/Tr8K1MCZl6X2rH4ZwzEja/vrW4JxkpGEgGm6qTaoVVSniXGlwsLySm2QX0+8dgB5k6e+uRT46TGM8r6K0qKx6sx0jW/3VQE/8fOr/AKRe0L4zFrhoTdVYgdCw9p/MLqB7/KkHaDiCr3cGHNosMLyNfVpGWxueZsW1860cWM0B5n6D9zAxjYCfv5TYCWJ5CAqkFkyqF9plGUMBz6D49K1PDvo4w6t9YfDxtMRfIygqAfI+HN8i29YPB8FkgwS4555MPIGR41VA/wBmWAzMp2uCDc6AWB3sNf2c7ZquIxMeIxYlUgTxAIVzRsoIAvaxAsMo0Nr31IokxhSSD9YGbIXG1R/Mj2x7FxNhXlw8eqAMEXQoV2KcwAOXr6VTi+zo4hw+O9u8CsyufxA5L36NY02wXG4p3YlrBjdVBygc99MzWte+9aHC4VAgRQFXkALDfpsNahy5bI28EHv79Z0lkFN9/vMhwjhf1aPKPatYkaXNrX/Sj9AlzofnamWI4cQfKxoN9gGGZQeW9+vxqBm3Gz3KA+7qV4dSRmOgHzrQGKnzEsaPMzyaZcq8reVKMZe/O1PwJvaoYO2zBZ8QaGMvvqyT5/TzqgrW4ooUJGzEmN8BLcV7jsHmFLcNiCrD9afxvcUpyVNx6eIVM8sRBvr82/WnODnO/ShcQNbefSro2CgAUb+ITyrtMKxM5IA61KGa1DJ4v8/N6+xIsv8AVI2CtsO40WTUeor6g8FiAbDzH715XFQDgxbcxHLjDp0o/B4pj1q84FbGisPEIvaFiRzBH71mBlI4EtZhUuwwJHiNDYzhHezRP3rBYiSE3UkixNutudU/W7nyq/Cz76E26C/7VQFZeRJXx33F3am8kRiDlASM1uYBvY+VwPhSI4oggAm429RzontDxAE6a23pBjJ2OHcroTNErnmI2WQ/AuqD1y9a0sC+CIyUphkUMypJaZ80zNmk0JJk1YE7G43B99bvsxw7E93HnxDZBY5cii4Hn0rnHB0yGRhcKIZC+9iURmQnzEgSx87c9dngcXE06GRZjeCBlCXyLmubmx/cUrU2R3FZKC1U1vaXASTxd3HIYySLkKGuBrYg8v6rOYnBYtNWxGYL4gBGo1A3JA5U/wCMYFXDShmukUhWzED/AE25dawMTquEkOaS5wpLG5Y3suwJAv76hxguBR85zGvJNdS3AcOYKVuXZmLu9tSWO56am1H4nsxMFR1laNEYvkA8Ja1s/k1tLiqvryfU5O7WZWyR+Jky7zwr7Vzr/mpdpMci4p0Z5c3dQ5FUHILrqSQf3FeKvW5TUobOGIxgcXMVxzGSRq4lnGRvC2VFV3HS6gX+TWaftriVdBh2MOX2Mti21rkkW2obtBxTvZma+xIXkLD53oHDvrru2novQedbmHCAoLcmIz5rYohoT6DD39Bz5E+Q/qi1fw66a3APS2/ltVMr6ZrWNwFG46X+fLrUDPewBOhsAefU35k6/GqaigQsnDCbeWbrpai4ojmzHbS1um3z6VVhEItcc/7PXT/FHCLweg1t5XF7elCxj8acSOquAdVJ+HrRES6sDrcXHkV3/T9qojlDqRY3H6g/5qcIzLfmNL+m/wDNLaOU0Z7xTA625MB6XO366e8UrgQhipuCfOtfi8IHwySLbazHob6H42NAcR4I0ka4qIbeCYb5JBzPkf3pePMOj8vxhZcPiDCJm4YQ3MitV2T4r9XY5ibbdR0r3stAHcxOt8wuPUc6B7R8JfDvY312/agd1yMcLShcYxjePym/4Jj76rtf5+fOje33abuMGFRrSSi1xuq/ePryHqelZvBSLBD3jmyqASL7nTQeZOlLezuBfiWKM01+5jN7cjp4UHl19/WstMShzkPuj7qFqlBI9Z5w7Drg8K2Kl/1pdEH4U+6o6sx19AL1ncJgZJkaZlbuEf7SVVVwsh1VmU+2gOXNbkR6U07VY88Qx6YeADKG7tbaLmv4nsPuqAfga6PJwWOLCrhI1EkQGVgw/wBSQ6tfrcnN5HparPanEu9veb6CQsTk8C9CR7N9oRicMxlFnS6YolSqoFGoUHkwu1+hN+QpX/2quNmaVRaJLRQCwvpufIXAIXl8awfFUOG+sQ5gDHEyFo3e0ilo+7R0YkZo89tDsAOV61HZORYu4jbcR5reozFz7tPjS8mMIhK+fXy7hYBbWfKbSKJUgS2upY7WNjbb406l4jHh0u7qu1gTa9zlAF9ASfS9Yjh3EO9wGF1u8koHmR3rM2/5V/Wqe0eO+sSGMBWVWdLEHVlTw2JOV8xBUrY+2DodRCuIlqPxhsvtBc6Lw7j8M91DWZdCGFiNNiKhxDC5VsBpXPOz+FRnWWR8pDeDMWFhlKtDrvqTvfYX1roWCikvlJDIV0FzcEevKk6hADQ7iSnszY/KDhwieZ0pFihTbFHU3oFo7mnaUBBZ848DiJ5V15dfnyoZ9K0C8NL8qUcR4eY99q0ceZSdt8xTJUX95anPC8VcWpE5/ujuEPqfn53p2QWs5jNNG8qXN+lBye0KKZxQH3t6Ulx7cRmjACqMROLWoMSsP7oWaW/PlRBOYBahDMFibOPnnX1L1axv8+lfUzYDE76mmzC5+dKE43MrIFR2MuBEazBje8WJUOrf8Gyr5C/lXnDbysgB9ogfEgfzSzgmMU4rE4l9YsRNJE45GAnux8AFb/jWbo1Cbt3nxHagHcNvYswmGTLqelF4HGgxTR3ImxWHxIgymxCxIbv73sB/salGMwj/AFgYUmzo+RmO2QDN3p8u78Z9KB7J8WGI4zHOB9iG+rQKeUORox72JzHzY1oYcdHc0Xqcm5aX0uZvD4j7FWudVBud9asweFmY/ZhgxH4cylTqQVNwy6X1HIHlUuHx9xhsTJYFsMREoIB+0eYxKSOeUK59ctD8LwgaUGR2LnUsGIN97g+vOmsdoJg4xvIAmvwfApHjyyGNENs+QG7i9wvpervr7LiHNwFKJGqgWIEewNQ4lxB1igYtcvI0LNpdmUI6MfzFGKk8yl9yaWYrDynHYoEizYqaxMkZ8PeNYWzXHodazhhdwWY3LEOPeA/+iJo5OJzujJH95WW5F11BU/uasw/ZdxhO6BAdkCMTe1ri/wCwqTv3TYFM3hIxJIBFiR3Njp76sm48Y8TxJ2JcYde8Ck6WWKKy+V3YX8r0g4n6x/A/nEZMoZiFHqPyjbjPDJZMKYohr4AdLiysrfG6iuWdu+2EiYiWKIxlnRY5HAOZQgIKXva/U28qN7Rdo5hAO8lk7+QZrK2VY0PQDny+Nc6nxTzSqJHL5VyqWJJyglgM25tc78gBsAKr0OlPvP15SXICvY5MEI/X9udXwoSbroScq9fM/CtNFgUaGbBBR3/djFq1vEZEUu0Hp9VLNl3zqRQ/ZRzFj8KUNmQ57ja4Q/EVskxC+Z9IieQ5QdgCbdNP32X40HGh0Ou1761puO4RJ8P9cw6ZVv8A94iF/sZHI8Sj/wAlyCVP3TdD928MDKix4DvmPciabNpmCrmhucnMDcrz1610HiLdrIgmEJyk2I+8twRcDXQnfTp0qzv8sg/A3LlqN6ljIMVhpGjmkciUBg2fPFOl7q6Ns6k7MNrkG2ooTiqhAVJBKm4IGhU6igrmpWmTwbobgUySqDsSUPv2plhMMVmMe176+ai/6igO5zRq3MgMD5g2/wA07xB8MWIFr+Fj0NrA/wA/Gp8jfXj8ZbjXj6/hL+zrjNJh31VtR/NNOxTNBjnwz6pMjHa4JQZgbbXsLUtx8ZjdJ11A19RzHw1oqHiqQ47DTk3QMb/7WUg2+O3lUZG+66YfUSnIn9OvTr5TQYnhCxTK6ARtnABGkZJ9lSP/AAy3IjwknlQn0gYNJe6OqkNdxzBGtiPdTPF8cSZB3cfe5wVYG6KUOoBJFwQemotyrKdv8WQkayBlkIFwSGzR7Ldh7TBri/Mam1SadXbIpPYgu5Atoh4jxF8UyQpfLfTzOwY0041xoYHBjDxG0jixIOwPtN68h/ilnBsSmHV5XN2t4evoPnrQPBuGPxLHxxyH/Ua7m9sqLqQL+Wg8zWocYPBHhXn5mSZcpVb/ALm+gm2+ivs8Y0+tMPtJAUiB3CbmT3kfAfmp72i42mFw8krEFo/DGgNiXN7Pb1zeXhPWmsyWNo1CLl7qIi3hVbZiAOWlh/tHWubfSLxJcQVVD4Uk7henhylyOviIGt/Z86hX/wCnLbQQPZpx3ELRd5hg5JLyYh0Y8yWMEl/PY0wHEwMbizf/AE4mVbfkUA71CDDgOy84sZE3laSMqf1Vaz00xbESWIvIXHT2m/qtELvsffMUWOOvnX5X+pmu4JxLuljve2Hwme3R5CzfqMlCcCkE0uSRcwbVrEZiXIuwtbNluh18S+gIpacblEjgBldyoBvqsahFHhII1IPuFM+zuIjyTu9mIRyTrcgjRrnUG9z/AMqBk2hj6/f6xqtZC+kfdsnJWNQQdSq208Y1HvYi1uvrWx7IdpXaOKxzFolmUHdl9iRAfxIwv/yFcz7T4hvqqMT41MbXvfxIXUn9L+6tRhSwwMksItJg5VxMdv8Ayp1WVlsOWVj/APz8qiyYrxqPj9/pCyOCxvqhOlTosyCWI3B3oWDBFjtSLgPaFWy4mM/ZSm0qfgkte4HInp/it5CFdM6WIPSpNjUa7HcWznGPh5SuDDhVtWV7UzCx+f0rQ4zE5RWP46haladKygmHhUm2mZeTl8/vRnCpdenL+aCxMbD+q8wmIsda3Tys4oIbmOziLNYmvfrAvy1NKXxFzoanipCbE8qDbGlo3kfypfiRrercBjQwsahj06UKmjRnmFi4MG519XuFhztavqYXVeDEjEW5EN7O47Isj5lHdRSOuZlW792wQC5Gpa1hQnDCEwcSfl18ydTS9sEkhVXGYHcel6IaIRplXQAac9qhYCgPjcsRbyFj6VKu0/aZDhVVSfrsqnBu19sOhDd5/uZSI78xn6Uu4C/dT4cp9ySPoNA4OpvppelWI1IJ3F9a9z3GvP8AqtEnqRLjAv4x9xd448XxCCRh3GJlLrKvjVCXE8UvhvmQPdWA1szbkWoFOHyIQwXMPxIVZCDzEgOQj30qw2BRD4Ra9r+d6FxWCTkLXOtrjlXSN0BLx8iOuL8bEsuFgjYMsMveyMNVMkhRQoP3gqqBm2JZraWJXcbwqvjcY1s18TOQQdwZXIItytQYiC3A6Uw4fhVRdBuaKgo4nU8TWY9mn7qHAWFiVxWnPV4gPjam+JxsaY7iJlP2LjupCupCSQRgsB94qbG3PLas7guHo8ocjxWtf4f3UOPYFYQiR6LK5L+ZFrVKSC20d8fSVezG0k9eL6xfxvCTyXYDvgxADw/aIQBYWK3I/wBrAMDuAaW4LgjJiM0y+CFO+lW4uEW9o2t7LObLY6jODaheM4ZQLgWN+XPShcXhlVQRzF6vQAChM/NuJ58o94Vx5VxX1sYdjIsnekmewzZs1jdNjqLdDTWLhQh40oj/ANGRTLD/APakiZ1U+aXynzSkHCRbDEgal7e4AmgVhBeTS2nLzrw85zZSqR5wzhnF2w3cuuVvA6yIwukkbEZonHNSPhoRqAaK45go3XCrgiZFfvnVN5Y7kExN+J1ymxHtDKQNbUqxh+zQfl8+p/oUvmWw95/Q0Q6i8wpvwmm4Rj5Y8JiIp1PdAAxLItsmI7yP/TzC4JTvMyjQgXOoFA8aQMisCLga8v32NummlLMAuY66/wDUU1SPMgB212rhHNxmIXjI9Y04TBnwat0J5e4/wac8Ow4fClT/AOExFvytqP3pd2NjDYWZTsCaI7Py/ZTCwtlH6EAfPkKgyk+L4ETVwnwr8oXwYFg0LEaaKTytem2A4P3TDMFdbaXHsnTbyrPcTmKEupsQM3v0qnhvbSd2UNkN/wAp8uhpL43Ybl6Mb7UL4TGPaXtG2GfLCVF/a2J2vcDl61ncLM+IkaeUl1TKzm9mClgug5aHlsP1V8Z4k+ImLyEEkHQCwst7D00onh2LYQSgH2lIP/pP8CrceEY8fXPrIHzHJkN9D9J5xgq0zFSe6U+D+fhtWm7MdjpGwZxeVWEjFVjKnvCq6B4nDAq182+hy86yEo0VeRIHxNjX6NlwSwr3UYskMBCDpa49+i/qetDqMhxqAIjt+fnOcz9uWhw8jSZ2kCmOCQRqgDc0lQMTHILehCac74PBwm8SMfFZZDfkZZY7X9Uyn/lTvt5w6M41EChQyeIroWPi1PK+m9JsOtp5LcpIAPTMNP0HwrmJVCblFXz+kIqd/PXX6x9ItsZi1/Ikg9UKt/B+NYIy+MnY6/Gt5jdOJ2/HhyG8wVb+hXPmbUnzpum6/AQdaar5t/mNIpCMOSDcBgLHUag/yaHw8zCJ9dXIT3c/4HvqIY9y3mdf0rzCavEPzL+rVRXclLcj5fxNrx9w2CmvuJGC+izOD+5rT9h5RmhjbbEcPUHz7t5E/wDYR8KxnG5D9SPnNL/8xrRcAnIxXBwOeGZT6amsrMP6ZHxP0H8S9j4wfgP8yrsRixhcfJg5jaOU5BcaBgfAfnrXTOz+PfCSnDzXysT3bHYjp6iuS/Sind4tZF0YkG/mpNv2rq+IPfYHDyuAXKoSfMgVNqGoJlHbD6wgAScR6v8A1H/FsHezDastjyA1arhchaGza6VmOJxg1MotwR0YWnJFqfKZ3ixU1nZDrTvikW+/zal2FTX56mtbF4Vhv4mAleFiYtp/O1NFi5N8+6i+HRi+wqzia2I+d6U2YltsauMARcMOQfCf1pg8TFdRQeBkva/MimWKlIjJ6ChdzYEJUESYbFFHuetfVXixz9/7f3X1UlQ3Jk28oa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4114800" cy="2286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u="sng" dirty="0">
                <a:solidFill>
                  <a:srgbClr val="7030A0"/>
                </a:solidFill>
              </a:rPr>
              <a:t>Battle of Quebec</a:t>
            </a:r>
          </a:p>
        </p:txBody>
      </p:sp>
      <p:pic>
        <p:nvPicPr>
          <p:cNvPr id="38915" name="Picture 4" descr="273390w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590800"/>
            <a:ext cx="4191000" cy="3792538"/>
          </a:xfrm>
        </p:spPr>
      </p:pic>
      <p:sp>
        <p:nvSpPr>
          <p:cNvPr id="358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28600"/>
            <a:ext cx="4191000" cy="6248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3088" indent="-573088" eaLnBrk="1" hangingPunct="1">
              <a:buClr>
                <a:schemeClr val="tx1"/>
              </a:buClr>
              <a:buFont typeface="+mj-lt"/>
              <a:buAutoNum type="alphaUcPeriod"/>
              <a:defRPr/>
            </a:pPr>
            <a:r>
              <a:rPr lang="en-US" sz="3600" u="sng" dirty="0" smtClean="0">
                <a:solidFill>
                  <a:srgbClr val="7030A0"/>
                </a:solidFill>
              </a:rPr>
              <a:t>Turning Point of War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AutoNum type="alphaUcPeriod"/>
              <a:defRPr/>
            </a:pPr>
            <a:r>
              <a:rPr lang="en-US" sz="3600" u="sng" dirty="0" smtClean="0">
                <a:solidFill>
                  <a:srgbClr val="7030A0"/>
                </a:solidFill>
              </a:rPr>
              <a:t>British</a:t>
            </a:r>
            <a:r>
              <a:rPr lang="en-US" sz="3600" dirty="0" smtClean="0"/>
              <a:t> </a:t>
            </a:r>
            <a:r>
              <a:rPr lang="en-US" sz="3600" dirty="0" smtClean="0"/>
              <a:t>approach Quebec by sea and climb cliffs-</a:t>
            </a:r>
            <a:r>
              <a:rPr lang="en-US" sz="3600" u="sng" dirty="0" smtClean="0">
                <a:solidFill>
                  <a:srgbClr val="7030A0"/>
                </a:solidFill>
              </a:rPr>
              <a:t>surprise attack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AutoNum type="alphaUcPeriod"/>
              <a:defRPr/>
            </a:pPr>
            <a:r>
              <a:rPr lang="en-US" sz="3600" dirty="0" smtClean="0"/>
              <a:t>Plains of Abraham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AutoNum type="alphaUcPeriod"/>
              <a:defRPr/>
            </a:pPr>
            <a:r>
              <a:rPr lang="en-US" sz="3600" u="sng" dirty="0" smtClean="0">
                <a:solidFill>
                  <a:srgbClr val="7030A0"/>
                </a:solidFill>
              </a:rPr>
              <a:t>French caught off guard.</a:t>
            </a:r>
          </a:p>
        </p:txBody>
      </p:sp>
    </p:spTree>
    <p:extLst>
      <p:ext uri="{BB962C8B-B14F-4D97-AF65-F5344CB8AC3E}">
        <p14:creationId xmlns:p14="http://schemas.microsoft.com/office/powerpoint/2010/main" val="95411086"/>
      </p:ext>
    </p:extLst>
  </p:cSld>
  <p:clrMapOvr>
    <a:masterClrMapping/>
  </p:clrMapOvr>
  <p:transition advTm="1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The image “http://www.warmuseum.ca/cwm/chrono/images/siege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0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damngoodcup.com/wp-content/uploads/2010/08/Scott-Pilgrim-Quad-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990600" y="609600"/>
            <a:ext cx="1371600" cy="571500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62200" y="609600"/>
            <a:ext cx="838200" cy="434340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7600" y="609600"/>
            <a:ext cx="304800" cy="160020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562600" y="609600"/>
            <a:ext cx="76200" cy="91440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477000" y="609600"/>
            <a:ext cx="533400" cy="304800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315200" y="609600"/>
            <a:ext cx="1066800" cy="449580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4602057">
            <a:off x="-903868" y="2319634"/>
            <a:ext cx="3619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Years War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4640157">
            <a:off x="-426409" y="2735507"/>
            <a:ext cx="540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King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William’sWar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25" name="Straight Connector 24"/>
          <p:cNvCxnSpPr>
            <a:stCxn id="22" idx="1"/>
          </p:cNvCxnSpPr>
          <p:nvPr/>
        </p:nvCxnSpPr>
        <p:spPr>
          <a:xfrm flipV="1">
            <a:off x="1685215" y="381000"/>
            <a:ext cx="1210385" cy="177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867400" y="430306"/>
            <a:ext cx="764189" cy="88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57600" y="474661"/>
            <a:ext cx="1828800" cy="443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xtBox 1023"/>
          <p:cNvSpPr txBox="1"/>
          <p:nvPr/>
        </p:nvSpPr>
        <p:spPr>
          <a:xfrm rot="21330815">
            <a:off x="1565953" y="40744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New World</a:t>
            </a:r>
            <a:endParaRPr lang="en-US" b="1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32459">
            <a:off x="3770616" y="11668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Your Rivals</a:t>
            </a:r>
            <a:endParaRPr lang="en-US" b="1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6828" y="40425"/>
            <a:ext cx="125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France</a:t>
            </a:r>
            <a:endParaRPr lang="en-US" b="1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027" name="Rectangle 1026"/>
          <p:cNvSpPr/>
          <p:nvPr/>
        </p:nvSpPr>
        <p:spPr>
          <a:xfrm rot="4735948">
            <a:off x="969340" y="2330830"/>
            <a:ext cx="4578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Queen Anne’s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8" name="Rectangle 1027"/>
          <p:cNvSpPr/>
          <p:nvPr/>
        </p:nvSpPr>
        <p:spPr>
          <a:xfrm>
            <a:off x="3819525" y="754559"/>
            <a:ext cx="3130216" cy="769441"/>
          </a:xfrm>
          <a:prstGeom prst="rect">
            <a:avLst/>
          </a:prstGeom>
          <a:solidFill>
            <a:schemeClr val="accent1">
              <a:lumMod val="60000"/>
              <a:lumOff val="40000"/>
              <a:alpha val="67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World War 0</a:t>
            </a:r>
            <a:endParaRPr lang="en-US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9" name="Rectangle 1028"/>
          <p:cNvSpPr/>
          <p:nvPr/>
        </p:nvSpPr>
        <p:spPr>
          <a:xfrm rot="16904930">
            <a:off x="4409805" y="2965873"/>
            <a:ext cx="55939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King George’s War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30" name="Rectangle 1029"/>
          <p:cNvSpPr/>
          <p:nvPr/>
        </p:nvSpPr>
        <p:spPr>
          <a:xfrm rot="17143017">
            <a:off x="6080534" y="2648560"/>
            <a:ext cx="48929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French &amp; Indian </a:t>
            </a:r>
          </a:p>
          <a:p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War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32" name="Picture 6" descr="http://www.clker.com/cliparts/3/7/5/O/6/l/pirate-captain-coat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78" y="2857500"/>
            <a:ext cx="3713728" cy="274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024"/>
          <p:cNvSpPr/>
          <p:nvPr/>
        </p:nvSpPr>
        <p:spPr>
          <a:xfrm rot="21241401">
            <a:off x="3025265" y="3815188"/>
            <a:ext cx="3296672" cy="1661993"/>
          </a:xfrm>
          <a:prstGeom prst="rect">
            <a:avLst/>
          </a:prstGeom>
          <a:solidFill>
            <a:schemeClr val="tx1">
              <a:lumMod val="75000"/>
              <a:lumOff val="25000"/>
              <a:alpha val="87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 Ultra Bold" panose="020B0A02020104020203" pitchFamily="34" charset="0"/>
              </a:rPr>
              <a:t>Great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ill Sans Ultra Bold" panose="020B0A02020104020203" pitchFamily="34" charset="0"/>
            </a:endParaRP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 Ultra Bold" panose="020B0A02020104020203" pitchFamily="34" charset="0"/>
              </a:rPr>
              <a:t>Britain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pic>
        <p:nvPicPr>
          <p:cNvPr id="1033" name="Picture 8" descr="http://www.polyvore.com/cgi/img-thing?.out=jpg&amp;size=l&amp;tid=6163755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00" b="81667" l="22000" r="75667">
                        <a14:foregroundMark x1="27667" y1="24667" x2="27667" y2="24667"/>
                        <a14:foregroundMark x1="44333" y1="36000" x2="44333" y2="36000"/>
                        <a14:backgroundMark x1="53667" y1="69333" x2="53667" y2="69333"/>
                        <a14:backgroundMark x1="58000" y1="72333" x2="58000" y2="72333"/>
                        <a14:backgroundMark x1="55000" y1="71667" x2="55000" y2="71667"/>
                        <a14:backgroundMark x1="51333" y1="73000" x2="51333" y2="73000"/>
                        <a14:backgroundMark x1="49667" y1="73000" x2="49667" y2="73000"/>
                        <a14:backgroundMark x1="47333" y1="73000" x2="47333" y2="73000"/>
                        <a14:backgroundMark x1="45000" y1="72667" x2="45000" y2="72667"/>
                        <a14:backgroundMark x1="44333" y1="72667" x2="43000" y2="72667"/>
                        <a14:backgroundMark x1="42000" y1="72667" x2="42000" y2="72667"/>
                        <a14:backgroundMark x1="54667" y1="67667" x2="54667" y2="67667"/>
                        <a14:backgroundMark x1="56667" y1="68000" x2="57667" y2="68000"/>
                        <a14:backgroundMark x1="58333" y1="68333" x2="58333" y2="6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76201"/>
            <a:ext cx="28575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4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24" grpId="0"/>
      <p:bldP spid="34" grpId="0"/>
      <p:bldP spid="35" grpId="0"/>
      <p:bldP spid="1027" grpId="0"/>
      <p:bldP spid="1028" grpId="0" animBg="1"/>
      <p:bldP spid="1029" grpId="0"/>
      <p:bldP spid="1030" grpId="0"/>
      <p:bldP spid="10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114800" cy="2286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chemeClr val="tx1"/>
                </a:solidFill>
              </a:rPr>
              <a:t>Battle of Quebec</a:t>
            </a:r>
          </a:p>
        </p:txBody>
      </p:sp>
      <p:pic>
        <p:nvPicPr>
          <p:cNvPr id="39939" name="Picture 4" descr="295057w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0"/>
            <a:ext cx="4572000" cy="3659188"/>
          </a:xfrm>
        </p:spPr>
      </p:pic>
      <p:sp>
        <p:nvSpPr>
          <p:cNvPr id="3686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0"/>
            <a:ext cx="39624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9113" indent="-519113" eaLnBrk="1" hangingPunct="1">
              <a:buClr>
                <a:schemeClr val="tx1"/>
              </a:buClr>
              <a:buFont typeface="+mj-lt"/>
              <a:buAutoNum type="alphaUcPeriod" startAt="6"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Commanders of both armies die in battle</a:t>
            </a:r>
          </a:p>
          <a:p>
            <a:pPr marL="533400" indent="-533400" eaLnBrk="1" hangingPunct="1">
              <a:buFont typeface="Wingdings 2" pitchFamily="18" charset="2"/>
              <a:buNone/>
              <a:defRPr/>
            </a:pPr>
            <a:r>
              <a:rPr lang="en-US" sz="4000" dirty="0" smtClean="0"/>
              <a:t>G. </a:t>
            </a:r>
            <a:r>
              <a:rPr lang="en-US" sz="4000" u="sng" dirty="0" smtClean="0">
                <a:solidFill>
                  <a:srgbClr val="7030A0"/>
                </a:solidFill>
              </a:rPr>
              <a:t>British</a:t>
            </a:r>
            <a:r>
              <a:rPr lang="en-US" sz="4000" dirty="0" smtClean="0"/>
              <a:t> claim </a:t>
            </a:r>
            <a:r>
              <a:rPr lang="en-US" sz="4000" u="sng" dirty="0" smtClean="0">
                <a:solidFill>
                  <a:srgbClr val="7030A0"/>
                </a:solidFill>
              </a:rPr>
              <a:t>victory</a:t>
            </a:r>
          </a:p>
          <a:p>
            <a:pPr marL="533400" indent="-533400" eaLnBrk="1" hangingPunct="1">
              <a:buFont typeface="Wingdings 2" pitchFamily="18" charset="2"/>
              <a:buNone/>
              <a:defRPr/>
            </a:pPr>
            <a:r>
              <a:rPr lang="en-US" sz="4000" dirty="0" smtClean="0"/>
              <a:t>H. </a:t>
            </a:r>
            <a:r>
              <a:rPr lang="en-US" sz="4000" u="sng" dirty="0" smtClean="0">
                <a:solidFill>
                  <a:srgbClr val="7030A0"/>
                </a:solidFill>
              </a:rPr>
              <a:t>French surrender </a:t>
            </a:r>
            <a:endParaRPr lang="en-US" sz="4000" dirty="0" smtClean="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British General-James Wolf’s death at Quebec</a:t>
            </a:r>
          </a:p>
        </p:txBody>
      </p:sp>
    </p:spTree>
    <p:extLst>
      <p:ext uri="{BB962C8B-B14F-4D97-AF65-F5344CB8AC3E}">
        <p14:creationId xmlns:p14="http://schemas.microsoft.com/office/powerpoint/2010/main" val="3680205396"/>
      </p:ext>
    </p:extLst>
  </p:cSld>
  <p:clrMapOvr>
    <a:masterClrMapping/>
  </p:clrMapOvr>
  <p:transition advTm="1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The Death of General James Wolfe at Queb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75"/>
            <a:ext cx="9144000" cy="646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3419475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General Wolf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Mortally Wounded</a:t>
            </a:r>
          </a:p>
        </p:txBody>
      </p:sp>
    </p:spTree>
    <p:extLst>
      <p:ext uri="{BB962C8B-B14F-4D97-AF65-F5344CB8AC3E}">
        <p14:creationId xmlns:p14="http://schemas.microsoft.com/office/powerpoint/2010/main" val="227067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Paris 1763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Ends the War</a:t>
            </a:r>
          </a:p>
          <a:p>
            <a:r>
              <a:rPr lang="en-US" dirty="0" smtClean="0"/>
              <a:t>France gives up all land in North America to Britain</a:t>
            </a:r>
          </a:p>
          <a:p>
            <a:r>
              <a:rPr lang="en-US" dirty="0" smtClean="0"/>
              <a:t>Colonies are now everything east of the Mississippi River and also Spanish Florida.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wpclipart.com/American_History/maps/Treaty_of_Paris_17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18"/>
            <a:ext cx="5334000" cy="691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nternational.loc.gov/intldl/fiahtml/images/Treaty1763_1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299075" cy="68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4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3.amazonaws.com/rapgenius/640px-storm_clou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1"/>
            <a:ext cx="8229600" cy="3154362"/>
          </a:xfrm>
        </p:spPr>
        <p:txBody>
          <a:bodyPr/>
          <a:lstStyle/>
          <a:p>
            <a:r>
              <a:rPr lang="en-US" dirty="0" smtClean="0"/>
              <a:t>Britain owes a lot of money.</a:t>
            </a:r>
          </a:p>
          <a:p>
            <a:endParaRPr lang="en-US" dirty="0"/>
          </a:p>
          <a:p>
            <a:r>
              <a:rPr lang="en-US" dirty="0" smtClean="0"/>
              <a:t>Decide to re-establish control in the colonies.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058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ook Antiqua" panose="02040602050305030304" pitchFamily="18" charset="0"/>
              </a:rPr>
              <a:t>The War between 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BRITAIN 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and </a:t>
            </a:r>
            <a:r>
              <a:rPr lang="en-US" sz="4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FRANCE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to control the </a:t>
            </a:r>
            <a:r>
              <a:rPr lang="en-US" sz="40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NEW WORLD</a:t>
            </a:r>
            <a:r>
              <a:rPr lang="en-US" sz="40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by using Native American allies otherwise called the:</a:t>
            </a:r>
          </a:p>
          <a:p>
            <a:pPr marL="0" indent="0" algn="ctr">
              <a:buNone/>
            </a:pPr>
            <a:r>
              <a:rPr lang="en-US" sz="80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French &amp; Indian War</a:t>
            </a:r>
          </a:p>
        </p:txBody>
      </p:sp>
    </p:spTree>
    <p:extLst>
      <p:ext uri="{BB962C8B-B14F-4D97-AF65-F5344CB8AC3E}">
        <p14:creationId xmlns:p14="http://schemas.microsoft.com/office/powerpoint/2010/main" val="6200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MS900074879[1]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 descr="https://figures.boundless.com/7164/full/french-and-indian-w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2819400"/>
            <a:ext cx="8286347" cy="1054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figures.boundless.com/7164/full/french-and-indian-w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"/>
            <a:ext cx="545033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nut 5"/>
          <p:cNvSpPr/>
          <p:nvPr/>
        </p:nvSpPr>
        <p:spPr>
          <a:xfrm>
            <a:off x="5715000" y="1981200"/>
            <a:ext cx="1780973" cy="1295400"/>
          </a:xfrm>
          <a:prstGeom prst="donut">
            <a:avLst>
              <a:gd name="adj" fmla="val 659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9600"/>
            <a:ext cx="57912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What French Forts would anger the Brits most?</a:t>
            </a:r>
            <a:endParaRPr lang="en-US" sz="2400" dirty="0"/>
          </a:p>
        </p:txBody>
      </p:sp>
      <p:sp>
        <p:nvSpPr>
          <p:cNvPr id="8" name="Up Arrow 7"/>
          <p:cNvSpPr/>
          <p:nvPr/>
        </p:nvSpPr>
        <p:spPr>
          <a:xfrm>
            <a:off x="685800" y="5715000"/>
            <a:ext cx="152400" cy="685800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81000" y="5524500"/>
            <a:ext cx="152400" cy="685800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542925" y="4114800"/>
            <a:ext cx="152400" cy="685800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2057400" y="3657600"/>
            <a:ext cx="152400" cy="685800"/>
          </a:xfrm>
          <a:prstGeom prst="up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2743200" y="2562225"/>
            <a:ext cx="152400" cy="685800"/>
          </a:xfrm>
          <a:prstGeom prst="up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2971800" y="2219325"/>
            <a:ext cx="152400" cy="685800"/>
          </a:xfrm>
          <a:prstGeom prst="up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1524000" y="3314700"/>
            <a:ext cx="152400" cy="685800"/>
          </a:xfrm>
          <a:prstGeom prst="up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2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6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6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6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6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6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6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repeatCount="4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/>
          <p:cNvSpPr>
            <a:spLocks noChangeArrowheads="1"/>
          </p:cNvSpPr>
          <p:nvPr/>
        </p:nvSpPr>
        <p:spPr bwMode="auto">
          <a:xfrm>
            <a:off x="228600" y="457199"/>
            <a:ext cx="3276600" cy="4740275"/>
          </a:xfrm>
          <a:prstGeom prst="rightArrow">
            <a:avLst>
              <a:gd name="adj1" fmla="val 50000"/>
              <a:gd name="adj2" fmla="val 24998"/>
            </a:avLst>
          </a:prstGeom>
          <a:solidFill>
            <a:srgbClr val="4514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/>
              <a:t>French in </a:t>
            </a:r>
            <a:endParaRPr lang="en-US" altLang="en-US" sz="3600" b="1" dirty="0" smtClean="0"/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/>
              <a:t>North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/>
              <a:t>America</a:t>
            </a:r>
            <a:endParaRPr lang="en-US" altLang="en-US" sz="3600" b="1" dirty="0"/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auto">
          <a:xfrm rot="10800000">
            <a:off x="5410200" y="304800"/>
            <a:ext cx="3505200" cy="480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616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16" name="Picture 6" descr="MMj0283991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76200"/>
            <a:ext cx="1752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6400800" y="1752600"/>
            <a:ext cx="2286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British in North America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1066800" y="5426075"/>
            <a:ext cx="723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/>
              <a:t>Native Americans</a:t>
            </a:r>
          </a:p>
        </p:txBody>
      </p:sp>
    </p:spTree>
    <p:extLst>
      <p:ext uri="{BB962C8B-B14F-4D97-AF65-F5344CB8AC3E}">
        <p14:creationId xmlns:p14="http://schemas.microsoft.com/office/powerpoint/2010/main" val="19016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 rot="10800000">
            <a:off x="476250" y="2171700"/>
            <a:ext cx="4019550" cy="3886200"/>
          </a:xfrm>
          <a:prstGeom prst="rtTriangle">
            <a:avLst/>
          </a:prstGeom>
          <a:scene3d>
            <a:camera prst="orthographicFront">
              <a:rot lat="900000" lon="21599979" rev="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/>
            <a:r>
              <a:rPr lang="en-US" sz="4400" b="1" dirty="0" smtClean="0"/>
              <a:t>Land</a:t>
            </a:r>
            <a:endParaRPr lang="en-US" sz="4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F&amp;I War.</a:t>
            </a:r>
            <a:endParaRPr lang="en-US" dirty="0"/>
          </a:p>
        </p:txBody>
      </p:sp>
      <p:sp>
        <p:nvSpPr>
          <p:cNvPr id="4" name="Right Triangle 3"/>
          <p:cNvSpPr/>
          <p:nvPr/>
        </p:nvSpPr>
        <p:spPr>
          <a:xfrm>
            <a:off x="476250" y="2209800"/>
            <a:ext cx="4019550" cy="3886200"/>
          </a:xfrm>
          <a:prstGeom prst="rtTriangle">
            <a:avLst/>
          </a:prstGeom>
          <a:ln>
            <a:solidFill>
              <a:schemeClr val="tx1">
                <a:lumMod val="95000"/>
              </a:schemeClr>
            </a:solidFill>
          </a:ln>
          <a:scene3d>
            <a:camera prst="orthographicFront">
              <a:rot lat="9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Fur Trade</a:t>
            </a:r>
            <a:endParaRPr lang="en-US" sz="6000" b="1" dirty="0"/>
          </a:p>
        </p:txBody>
      </p:sp>
      <p:sp>
        <p:nvSpPr>
          <p:cNvPr id="7" name="Right Triangle 6"/>
          <p:cNvSpPr/>
          <p:nvPr/>
        </p:nvSpPr>
        <p:spPr>
          <a:xfrm>
            <a:off x="4495800" y="2209800"/>
            <a:ext cx="4019550" cy="3886200"/>
          </a:xfrm>
          <a:prstGeom prst="rtTriangle">
            <a:avLst/>
          </a:prstGeom>
          <a:solidFill>
            <a:srgbClr val="7030A0"/>
          </a:solidFill>
          <a:scene3d>
            <a:camera prst="orthographicFront">
              <a:rot lat="20399991" lon="0" rev="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/>
            <a:r>
              <a:rPr lang="en-US" sz="5400" b="1" dirty="0" smtClean="0"/>
              <a:t>Indian </a:t>
            </a:r>
            <a:r>
              <a:rPr lang="en-US" sz="3600" b="1" dirty="0" smtClean="0"/>
              <a:t>Relations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099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</a:rPr>
              <a:t>Cause 1: Fur Trade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Frances most important New World Industry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Beaver Fur is used to make hats </a:t>
            </a:r>
            <a:r>
              <a:rPr lang="en-US" sz="2800" b="1" dirty="0" smtClean="0">
                <a:solidFill>
                  <a:srgbClr val="00B0F0"/>
                </a:solidFill>
              </a:rPr>
              <a:t>(1500’s-1800s)</a:t>
            </a:r>
          </a:p>
          <a:p>
            <a:pPr marL="0" indent="0">
              <a:buNone/>
            </a:pP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://www.zooborns.com/.a/6a010535647bf3970b01910384f3ce970c-5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533900"/>
            <a:ext cx="309849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hefurtrapper.com/images/Hats%20horizon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619500"/>
            <a:ext cx="58102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1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www.thefurtrapper.com/images/Beaver%20Pe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34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http://www.thefurtrapper.com/images/Lane%20Tr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2836863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495800" y="228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US" altLang="en-US"/>
              <a:t>Beaver Fur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6781800" y="6172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US" altLang="en-US"/>
              <a:t>Beaver Trap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5029200" y="6858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7886700" y="57531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0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Cause 2: LAND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English bought 500,000 acres of the Ohio River Valley to turn into farmland.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This would hurt the				French Fur trade.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ambrosevideo.com/resources/documents/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9101"/>
            <a:ext cx="4419600" cy="364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426</Words>
  <Application>Microsoft Office PowerPoint</Application>
  <PresentationFormat>On-screen Show (4:3)</PresentationFormat>
  <Paragraphs>95</Paragraphs>
  <Slides>24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Causes of the F&amp;I War.</vt:lpstr>
      <vt:lpstr>Cause 1: Fur Trade</vt:lpstr>
      <vt:lpstr>PowerPoint Presentation</vt:lpstr>
      <vt:lpstr>Cause 2: LAND</vt:lpstr>
      <vt:lpstr>Cause 2: Land </vt:lpstr>
      <vt:lpstr>Attack on            Ft. Duquesne</vt:lpstr>
      <vt:lpstr>PowerPoint Presentation</vt:lpstr>
      <vt:lpstr>Cause 3: Indian Relations</vt:lpstr>
      <vt:lpstr>PowerPoint Presentation</vt:lpstr>
      <vt:lpstr>PowerPoint Presentation</vt:lpstr>
      <vt:lpstr>PowerPoint Presentation</vt:lpstr>
      <vt:lpstr>PowerPoint Presentation</vt:lpstr>
      <vt:lpstr>Battle of Quebec</vt:lpstr>
      <vt:lpstr>PowerPoint Presentation</vt:lpstr>
      <vt:lpstr>Battle of Quebec</vt:lpstr>
      <vt:lpstr>PowerPoint Presentation</vt:lpstr>
      <vt:lpstr>Treaty of Paris 1763</vt:lpstr>
      <vt:lpstr>PowerPoint Presentation</vt:lpstr>
      <vt:lpstr>PowerPoint Presentation</vt:lpstr>
    </vt:vector>
  </TitlesOfParts>
  <Company>Clark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LocalAdmin</dc:creator>
  <cp:lastModifiedBy>LocalAdmin</cp:lastModifiedBy>
  <cp:revision>17</cp:revision>
  <dcterms:created xsi:type="dcterms:W3CDTF">2014-10-07T00:12:41Z</dcterms:created>
  <dcterms:modified xsi:type="dcterms:W3CDTF">2014-10-10T01:19:27Z</dcterms:modified>
</cp:coreProperties>
</file>