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2" r:id="rId8"/>
    <p:sldId id="268" r:id="rId9"/>
    <p:sldId id="269" r:id="rId10"/>
    <p:sldId id="270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62FB6F-2D43-4E66-9E64-E79E36C8E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85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97D9D-C816-4431-9699-ACD347F2D7C5}" type="datetimeFigureOut">
              <a:rPr lang="en-US" smtClean="0"/>
              <a:pPr/>
              <a:t>9/22/2014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2A0C4A-2633-4DEC-B745-C0ED1E7C4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hyperlink" Target="http://www.history.com/videos/mystery-roanoke#mystery-roanok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/>
              <a:t>Essential Question: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were the first European Settlements in the New World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America’s First Colonies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1585, Sir Walter Raleigh attempts to colonize the Island of Roanoke, Virginia. It fails.</a:t>
            </a:r>
            <a:endParaRPr lang="en-US" sz="3600" dirty="0"/>
          </a:p>
          <a:p>
            <a:r>
              <a:rPr lang="en-US" sz="3600" dirty="0" smtClean="0"/>
              <a:t>1587, tries again with 117 people. When Raleigh returns 3 years later, nothing is there, everybody is gone, with no clues but the world “CROATOAN” carved on a tree.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Mystery of Roanoke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550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 permanent  English settlement, 1607</a:t>
            </a:r>
          </a:p>
          <a:p>
            <a:r>
              <a:rPr lang="en-US" sz="3600" dirty="0" smtClean="0"/>
              <a:t>Faced many hardships </a:t>
            </a:r>
          </a:p>
          <a:p>
            <a:pPr lvl="1"/>
            <a:r>
              <a:rPr lang="en-US" sz="3400" dirty="0" smtClean="0"/>
              <a:t>Hostility AND friendship with Indians</a:t>
            </a:r>
          </a:p>
          <a:p>
            <a:pPr lvl="1"/>
            <a:r>
              <a:rPr lang="en-US" sz="3400" dirty="0" smtClean="0"/>
              <a:t>John Smith lead them to survival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Jamestown, VA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RUXGBobGBgYGBobHxwcGB0XHBwXHB4aHSggGRwlHB0cITEiJSkrLi4uGh8zODMsNygtLisBCgoKDg0OGxAQGy0kICQsLCwsLDQsLDQsLCwsLCwsLCwsLCwsLCwsNCwsLCwsLCwsLCwsLCwsLCwsLCwsLCwsLP/AABEIAKsBJwMBIgACEQEDEQH/xAAcAAACAgMBAQAAAAAAAAAAAAAEBQMGAQIHAAj/xAA/EAACAQMDAgQEAwYFAgYDAAABAhEAAyEEEjEFQQYiUWETMnGBkaHwBxRCscHRFSNS4fEzYhYkcoKSokOywv/EABoBAAIDAQEAAAAAAAAAAAAAAAIDAAEEBQb/xAAtEQACAgEDAwMDBAIDAAAAAAABAgARAxIhMQQTQSJRYRSRsTKB4fAFcVKhwf/aAAwDAQACEQMRAD8A5gbJBkGtDZotMit9k11tMyaq5gduzWty3mjdoFYKCppl6t5myoNbJt43DPZT/bmtXUAVHgQQAPtVMPEVps2IwtWZAGa3s22Bxx6mgdISpG3j0q09OuI4AIgnsR+prPkxbXLDlTRiXdtJMd8mjbKSykDEGnn+DK0ngVi50kosLn1rERNIdTFIt/N2wa2tEnaB74ozTWl8wI4o7Q9JUgkjb7GhoiUXXzES6WdxwAM/f8aJvdLBXcDzn7/2qwp0pGTmY/EmhupaI20AHBGPrRBoBa9hEKWCygeh7/nR+vviEURmOIrOh0LzHqe9MNR0pPiIgMsPvVat95ZIld1Ckbz2OOf7VNZubVyMDt6086rozhAozih9LoHkIUx9assBIGsSuou9t7BlUcRTdLhO0KdwPE/8YqyDoUiCMxxR9roKoBsQSIikPkEau4lL6dab4jr65/4o60JlAM/b+dOtbat2iDBmYOOK0t6EO82iAe5P8qEZZGHmKlQBNjTI71pe3AcED14qyW7IuAoV845/oZ7VFb6M7zMj86vuQf8AcqasZ3R963KGQYirbZ6SNhBWI/P3peNKFeHI2kYmp3IVRJqLj7ZUcdqi09190EZgH6fWrHodMvymcnH0qPW6HbcBVfbgDn3NEMtwaHEr+qvXI449KCa8xiBV41vTWKSqiY7AGgrOg8gJAGM1YybyGqlSUsGBnnkUSbBgseaenowOZA9IFQLonVtpzIkGrOSjIKIiKxqS6kUHpZBaRmatidEKqTgE/agenaaWdWAx3iq1cwgRFjAupHal+itQWnMVYdPoiHYCoU0ikmeZz+u9S4YIiLqGnLLgHngV6rBZ0XM8etZogTALLe8qiW6k+HWbdbk16EKKnLfI2qhBnt1GEolmrXbQER4c1vNDbmpLWhLYAmtthGRk+nrVg6TYmCTHscGqalG8UcjE+k7QPRdEbB/p+oq06PpO0ggDFGaW2BnAApig3LK8etYsmckVCXHZu4p1zG0sjtyRWuj10pJUiRzRmp6duyzDnv8AyoPqmluqo+Hke2ax695o0AioHY0bM3xJCj3zTHWNtA+HnPasaXVbEAYGY4jNG6bWExtSRP4UBeTRZswLpGhLsbnC9xPem2r0aAAsQIzHaobOlcXmgkWyJ+hrF7Tq0jLD2InFDql9uzMJpRdKlTCjn3/tWdZ00N5lIRh8pn09aiS1s+VIz2ORPrODRjKdoDIXYyM4Huf96ruGF9PRmug6cXP+YxMCQREekiKadP6WoYuTPp+u9C9ODIolQB6nmD2gT/KmdgSW2srIeAMEHvk0p8l7xqYa2geubZdQ9jIxJ7TMdqOGrtlN27HftFa6Pp9zaVZjMmD3j3ojpvh4Wt265JbJ44+npSwdUacemBoiuAVgj8a3tdIAufEBgxHH51m90sKjIj7JJMyAZnGPSKJ6ezrbAcBm9s/rFUNpNFxfa0C27j3S26cED1/vRdvWDcQAAu0mI7igm028uHJXJK9pOYwaguWmQWmm2bgBVpcDET2+lGpi2Soxt61H+XjvFZKW2XdAgmJ+hj+dVzTdQTddbZsKjzGTBPE+ke/1qaz1JF0abyBLyDMH5pPfnnueKl+JNJjTU6TIOIn2olLEL8s5wak/f7bfDUxLrgEjMDNb2Lm0lSy9zHJA9YqgRK0xcdSeCuO9D60APbQL809j6ewj8abNaDTzI78fTFVvrOvW3qrZMwpA4aZM/LkAE8Yn3qLCI8SH/DCCfORJOPT6etaWLbLd2NLAjDRVg1d60STywG6AJMcDA9TQ2kvW2OAxccqSFIn680Yba4oqeJrZ0TAkEyvv/KkvV+lAIzoSGGff8qs7FQr5ZRGZ5WOce/tSi/dS4nkYsO4jP1M1CxuEFER9CtlrbO0+/vH863bpXxFLLgzIrNvqy2m+GylFiQe396mtdS3Mbi4UY+v2qazcLR5iu6wtnZc5rNNH06Xv8xoxivU5cq1EtjNznArVqh31uXr0WuxMIwlTc1Zawj152rQCl3vtHgWN4QLgIjt9f7URpyJ7z67j+hQiW6O0mjYmiAB3YCZshoUhMtfh6+A25rsDjaxWPrxM8d6tF20XOG2r7DNI+k6Bgg2hAcGCDLfccVYLQBiDB5g4/I1ysxtiJsxAUDJNNokGNs9yTn86JurbH8IGP1A/XNaq0dq9+4i4JYGSBOf/AK4NZC1bTToBlf63dtyZBJ/hABn6meKzpFTaGDFQYw39RVgXpaIsTEDAkAfyrXU6fTxDMCffMH1jmPpQE3DVdPmY0VhSB6DMz9Bnn+VH/uVsEEMPeAJP1IpdpbFkXN5uqYxEkA+mCIpja1KFgsITE4kD8x7UBJhbRVqbwRjbRC0nO4Ej7VKuuBH/AE4IxHv254H2qwLdQcws+4/Waiv6S2+SMezYOB6cZoSDLAiXT30uLJTn2I+2KJ0YtnAQDPuD2+/oaI0+htcLkT/qJj2596IuamxYDBnUMq7tk+Y4wBPc0ognzGqPiTWbeR5eOPb9RU+s0e5lYMQUjjuDMqfY1Vtb4lvu8WDZW33mfiCQR5STtJ5PHYie9Ba/q98jel4qxiACGgGSJzDGM1WpFjRidjLfe07QdoXdmO39KX3LV7adxgiCNgJkdwTAE/2qi2vEPUrN1Ga+NQM7rQtQcCdpO0bWPsa6B4Y6qnUNIl9d1pjIdREqykgqZ7d/v2pigH9MW6leYj1GqveZQpKlI3lvNu4AEDA/vQlkXFXa1gNIMbM9u/rzx6TVnu+H0DFhJY/6mYj2kTxRtzTqiERAA4z+WZFQXBIU+Jzp+kbtu74qklZ3WyFjtlfT3onqHRURUBfKiUC5z9OD2zTbWdVthWI4XEgY/E5qvt1C415QfNvGBmY4H2/CoNVbwWC+IFqNS6X7bKpKpJ80tljnkz9MgU61V34llfgrudQNzYBUkSZ71F/4cu7nYcs05YwPw9qm0vTXshtu3zTIJIJnvu2nP2xVFgRJ2zc90rrzOh8jPcUFd6gc/fOCKW6zorO0kwDliScnuBnFM9CUSBu+GNxng85yRzkEz71Dr9Shu2hauBhPnhsRJOTx6xRg1xFEG5H0qw1vc7MCyjbAM/Td3Y8c0z1VnBcqAxja2CTjBJ7fQUNqWtL/AJasEDklmJ4mePWc/rgvS30KMfiDYpVVc5JBAwVI+uaFms7SBDVmKb/VGuad2ZSLqHYexIOAfeaW6LqbohU28t3UweZ5NG9TS1cvSztBKiDOeSJE4G1ZPHegLt+477baIVE5U88T9MGPuKhao1MWqF6m4l63ncpU5J/vTHp9u21v4aRjk0DuuEwbcj6gn6n863s6u3wCUKyYiM4HIA9IH1pZN7SziI8ReUbT3YY7kPaQB37kisURetFmVipdGBJ5BJHr6V6rseZVTmx5rdRQ63KKtnFeqBnNc6RM7K1W0ZoiyskCrNoekDaGYQPzP2qMyqLMz9xyaWItHo3OQs+2c/gDVh6B4evagl3V7Sow2qGK7oyTOJX7Uw03TGyyBivtBx9P0ad9M+IACpK9sqx9PbisebNr44jcS6eeYy0XTrqbQGUKORAP5981nqm3AbA+YnEiOIB7k9/rR2ia4fn2le0T/Ws9Q0qNllkjjGfxHFZTdTSoEissrCRB449xiftmpLuk3QCTHOO/1pddvxCojDbGdhztK7UkRIIn8DTLp2t3AhxtdfmHYbpKj8IrMxs7zQFobTD9OUmZkwPmJaIniT7n8aDPQUZiXJY9pxHtg8U2NwUTbANKhyua3oDMAttRAMnzRz6YpWehakHCmP8A1VfYisKs0QYjaCUB3lJvdP1NyJjHZvpEnH6iiLGl1VuB5XkxyfL3njA/Xerbc08ZOAO9JureIEtK2yJCzuPGd0R65H8uaoknmGib7SENctZulVABPlyTAzA7/qarPiXqYLtdYfKuU5wIgfU+nGae9IRNU5a6zDlSpxv2qjkzyBFxcCMZ8oovq3StCi/Bayr99xhmDGe5Mhhj7H8VNxYIA95oSlNEEn2iro3VrWo6dCobeotkKMZ3+Yhpb+AgmfqQM0sv6tbCg3GKE7QdskSgIDRExHtyYzRXTOlJZ+HaRgovXcBzyyrcYCcebkzHrVg/8J3D/EmfUk8fakuz5SCg2j0GPFYc7yv9Kv27DfDBa6b03IHY58zljiePX24lT1Tod65dbU6K81i+qy4QFbdwyxn2JmMhgYzGTVo6t+zy7dANu+tq4OGC/lIAf/7Vlel3NFZH7wwukNv3ibY8oHaD5hzPoe8VoxppW2FGZ3fU3pNyq9C/ahq1uLa1Fhbh3bWIlGGY44J/DiuhaHrmm1ik2r63PYHKj3U5+8VUulhb+oXzb1W5aLE7GA3MghDyPtyOe9U/xJ4HOmf4ukuxtz88FY5hp4+pmOaJ/SPUeZSqHOw3nZX6BauCGkg8+Y5+1Rr0TS27i7iPiYA3Pn2ABP4Vzbw9+0TW6SF1lk3rMT8ZYJiQJ3DyPkgdjkTmrN0j9x1rXNRZvLd1LSR8UBbieXYBxIAE5UQZ74IlARRUy56iwBhR+j/Wlep00ct+Az/Wm2itBUCyWjmc/b3A4H0oiQBgAULC5SmpQb2lIeUtWyv8RJIYnjj4cfnQtzoYhmDOqxmVVgI57zzmfauiNaDDP6mgLujtgQQNoOAeM/rvQBSPMMsvtOa9T0ZDfxXECKWwEwxVSAfSJ+k0Tpem7gWCMcupXcsiH8o5nAHuDMirp/hVoCNqt9TPecz70P1Dp5uALJVQG+SBz24MjmpXmQtYqVeyyWzDHaxb1P8A8mgZHMZ70232wd1tGe5DSG3k7RGQvOcduxpl0XootKZctOMgcenr/wAUXq9WlhTwIiQPcmDgcc59jVkQQTK1Z1OpunbaRVn5ieEz34JkTAGa08RdHIIdQI48q5Jjufr7nmjdZ4gLDbaXymZak9nqx/6ZLsxyVAMDmJkYxQwr8RamrAARkdmXkFsj7YP2gRXqKuKmoLoii28AyrmQQc/Nzjv7mvUXpghfmcpW1miwYrSzUu2vTgTlObO8uHgvpC3SWeIUSZ7+g+lXG98MAFbYcjAYgkR9sEZ71zDQallKsLpQLyqD5vYk9qe6Txld4cYH+kmAM4zlmPoBWHqNeuyDUdhxqUoEXLr064SCTYGO+0Jx2zTN+pqBk59h/tVLTxYl0qjqy7hgbRIA/icg7UHsSffNNrWiuOJtujqO6kd8wewxSAwJoQmxsm5lgt9TUxg+4IzU76hWGDzSSx0m+OYHGP8AevWel3lbdIH0+/Y1TKa2kRt9432GKFXRruLAbSe4xP17Gp0uMqQ0E/SKh6hqP8ohVLMYAAnORPAPaaxEi5sEwepIphTuPeO1Qr4lgncgjnE+hPpXn6Eg+S489g3mHM+36FCa7pZQr8TUKqlmwqeZpMhVzzn35ogVkqPuj9YGoLqBGwDPMz/Kib/WbduVHnccqvb2J4Xmqjp9S1p7ltCbaEKVUHzc7YJEmTtnEnzdqcdB6Ebiu7OFQs2LZG4FfI0tkIQykHk+p5qcn0w9AUW0hW9f1ygAqo8jETCgBlOeSx+s5IwOaq/VLFs9TGm1FwIY8jEBVPlLKSSZy2JzEMKY6LUXNFqouDbaXVfu8n5fh3rSMrnt/wBQKSewBHapPGdtLup0uqQEPZL7WgZ2N/pYSVD7oOAZMSIJDIVVdTx2PUz6E/aSdS0CqLT6YXlt2rpvMwjcRdt/DwR8vyxJH8Jx3ofWdUa4dxARVwAIAUemfxk85o/TeE9S4+J5D8TzE7zLbvNJwO5JjilXiPweQobUBCkwNpPP/tM1hznI3IIWbunXEuwYFpVvEXitU1Whe3cUizdL3CpB7oCMY+Qt+Jruz9bsIAXv2l+txa4F1LwZZuSLbvbPI3AMP6H+dWdnRF+G2js+YAAsVIbZtyPJkwsfh350YuoxogCzPm6TI7kmdKfxdoRP/mrRI52tvj/4zFIfF+o0evsizvuBiwZGWzcUhhMed0gY3Dkd6rV3rN0sxGntJvInB7FoHAnmPsK01vWrrQLzW0U3F3MAZG64hBPmwNwX7SO9WerB2EodA6+o+PkQ3ovTH00ANuO9WLEAFthUgGMEeUe+PcyB4v1JZVyI3w4GTgAgEDMTnPePWrtc8OXTn4y/ZT/U0k69+y5dR/m/FCXgPntoQSQf4smarEmYteQbftKfJhA9BF/vAfCHhhXtlXE/vGnuNtnG3fZ28cFoOfSO9UzxF4Eu6a5v07MwGQRh1n1AzI9V9OBVtTq13TMguX7aHali25Hw1QKwcs3mIkgQeKd+JOuWLVi4Rt+KQpttvVmYkjO2ZA4mB607UcgBxxVHE1OOZz/o/wC0LXaUquoQ3UMwbilWO3EB4gxHcE10fw54+0usKqH+HcP8FyAT9Dw34z7Vzoal2Uoh3FlYuDDKTk7mVuCOZjFCeOvDzJdu3baSkkXIztOCrcfKykewbcMQKN8ekQAQxqfQREjmoLhI4j3jn86+dfDnjfW6XCXS6D+C5LDsIE5H2NdQ8NftP02pIS+P3e5j5iNjH2bt94oCDBOMiXW+gPET2k1sllONw/EVmVKhlIPofb61KlugHO8CoNeAggSPop/tSp+jockbgezQf5in1yySOT+J/oRQFzSnuRHvuP8AWqejCUkSndY0GmUbtqMzf6MfckRj6ZqskaZ+UtKeN07YIOcjBOD6nNdJa1a7osTiBP8ATFRayxbg+Q/SIH4RQV8Rmse5lP07HcGCrgRPzHHbdmaxTfWdGYkKlxIjK7I/MHPrmvUYURJJB2nF1NZDmaHtMZpnpdCzmvT6qFzmMKNTW0aMtWNx+X8qc6TwudoJJ9oz9v16VZuk9BUAkqZH50s9YgG0V9OxbcxF0Po73WCKOYk/6RPP1xx7V0TRdGOwKwVLa7gFAljk+Yt6sOcTznNEdJ06oBAAn2pr8E1yc+Yu1zoYU0ioOtkQMcQBkmsXF7k/r6UTbtGoOoau1ZE3HAwTGSccwBk0i2PmOAHgQK7bntNDWNfalhvEoJYHEDjM8Z/nSTrPjW0pBtkjyN5SQJJjawzMSCJ/LNKF07agF1EuyicwvIaMnzZ9fbB5qmAHMcmMtLJqevnZbNtRucCSwwCQSQBy5Edse9J9XePxUJO65DTmT2gY4HsMY5ozVdJYrNy4RAkBeeD35PfiPpSdNM4+QQDzPeO57k1ly59Owm7DgU+Zvf6mtvfsBu6wWzsS2C/w/RyFECCZjv6Zmt/2TdXayLmmuBnVjut7QzHf8rpPaTDScCGJOZoW5bS40vbQtzhZJ75x61rrNb+6oby22WFaSogwwMkkRtHuM5q8PUV6QN5WfprFkx54s1ty7cCEp5GV5TzbXts+0boE4gnHJjtlL1TUnZduXLga5sc+YgFoUwBPvx9K6VY8N6VrY2oRuAiGb6iqdrPC+ivdU/dL9lWY2WuhgzIYDIFB2ETgnkdqjdPkdxrO0pOqxIhCDcDmWvwZ16wdBpWe/aUmzb3BriCDtEg5xUviPqenu6dgmosswhli4rGeOAfSaiteGbOntbLChdqkKPM+YaCd0yc8n+gqu6/TXdRZktCSPkAEEEsP/wBvT2rTnyUpUjkGZMCWwYGqIi1LK7XIuruAHlmGaSV9xyOJzQWpsPmLYZuV8qnMYYzBJ+lWP9nfwrtzV23t2y9m4vmZFJhkU/Mf+7dVr65oVFolUVdpkQFH14HoZ+1Yvo/QHHtc3nr6cod96ucq/wAJS7d+JeT4bKq7CpJ3uJYrgjYJ4ORye9J/2g9Qttpvhp/1C6m6VO4LHKyPlIaMHkVcX0RDl3vzJDbVDdv4Y3EAGM4qsdQ8EWrjF0NyyjZKgrB9wDxVY8iBhq8fEJ1dlOnz8zpvhHxQl/RWL1y9aBNsb1a4obco2sIMdwab6fxHpTP/AJm1PpvUmPoDmuXWtdb6bp9OiruX4sNu5KFjcfI4I7R657V1ROnWXTC4IHDOMYjPMQB9Yro48gyC14nKy4u2aaUjxJo9Pcu3CdrA7mSflcxMZ9zH2NVLrHTLTHbZuGxA81op8O22Od+0bon1iQIroHiLphF3B8pztYbhHECeKQdBexdVytsAreuWyoaAQokFUBjK+3esYSnNeD/feb+4TjWze0R9B0d5Fvb1AaUVZ2sWQtLwQ2JABn24NXrpVy1eYg3bfxdmwoYZo3NAIngEuZx8xHaltu4j2ztCgA+WDyvr7cjH1o7wE9rVWvim1aNxbtxd5tAsAGO3zc/IR/Kn48jOxVuJmzIqrqW7ibr37OLTlig+G4z5fkMzmMbQCOx7+9c0674Y1GmP+ZaYZ+flTzwwx9jnivojq2nO3cCVIg4xIX+Hng9xGYFVLS9R1S3mQ2N1giCZUk/VDgr7VMh7bUOJMTF1szkXQfEmq0TTbuHaRm2+4rhlnyzgxiR611Lw1+1jT3dqXx8B2MTO62ec7uV+/wCNT9b8D6W+hcWfhOO1uQCD/wBpwPtHFUPV/s/JaVvhMmBcQj5u0rIqakPxL02J3ZNcGQMhDA8FSCD9xUqNOYrjPh3wn1HR3A1i4rW/4hbuSDjupG0mfvVl6j4h6hvVbKyFMtPw5MZ2kYIXkdj+EEfPMA49tpf9UFUTE+wEn8qWW7i3HdWQrEQSk9s8j1/lVW0vjjW21V9RpPiWyZ3W22sFYSPIwAIHHM/Xk2bw94k02sn4Nzzj5rbeV1+qnMe4xV0DxAKsu8A1Hh74r7/jXJz5SIHMSNu0j8a9TS5rmW9s3psgk4iIiBM8mfyNequ2sndb+1Pnjp2jk5x6mug9E6OCBtXB74/RqjKVIKtMH0MUw6V1K7p9qovxU9S2RJyceg9u1dzrQ444nN6Urk5Pq/vG86rpelqB9O8zxR+ntAHt9aqXhPxtbvXRpzbcN2bJH39J96unwlnBzFcvt7WJrrSaaE6d1HvUfU+qJZXfdYKv5n6Chun3SzQdqkcqcmPsa5b+2DWXG13wJK20tBwQeVIJJHrkEfWoFNbw1omWvqfj8MANOCBJDPhjiIAAmJJH4fWK703qjXLi/GO1QD5QCS0/6zkkY7elUjpera3AKg2SIKEzLb9sYIIMODOPyq+dPvTbAX5AJO/Ye/AGBBEepoMqPWxmzC6KKI/eMLfwQhcIpuz5ECFQBJ2gj5SRyT+FZ1Ny7ZS3sXzOQpJ/h/7iACfQDESwn0oWyG+cqoUYiRiYzk/yArOquXAhMBZwjHbGQTH+pRg5OM1mAdjuI46UHpMtnTdCUUlyWYjJY8/X+GfcAD2qBdzKfiCG3PAgfLubaDGPliqj0/Uaq3cKtqbYECQu5lEzAESJwZwBAGc4ddP6k9w2iXBVwd26AScbdkckGQT7DiKNsJIiQxBuMun6hLFq86qpv7Ds3YBb+EDGF3QT7CqZ+07rNy706yHP+YU23duQWVrRJP8ApmGOcEH8Hev1SB9puKRE89hgk9gJxn0pTa8T27WubTapN1m4EKvBlSwHYfMhP4fSphd/0UAJeRF/XZJ/iWfpP7Qhb0lj4ml1B/y7K7gLW1i+1Vgm53JB+hFJ+vddH+K6XUmzctMtlkuW3KLcZXL7CoDQAGDSWIHpmAbJr9PaVAoQQIhTlRHBAOBECKT6rSIWyiEjgxxPoefWtR1jYzOqKd44t/tDTG3S6gSqP5ivy3H2AkbyRBy3oM0k0fXzZubHtRa84ZQVJWWXa3zeYhVj3Le1G6JUBU7RMQcdpmJ7ijrapcglLc7pyoJxI9M/X3oWDkUCIarjU+oH7znHg7xDe03UdSx05P7xkKWgShw24yIMnGYn2mr4fG1255f3dNsuhPxJjaMkRbziYz2PFF3LKljCWx/7F947Vm2gECAI9FA9Pb9Samlqq5CEJuor1F/YCzQomREySf51po9EWAJuFp7mMZjsM5ofxH8g7+f+jf8ANT9EuxaXvlvyY/1rMvTKp08zScpIuVrqt8m8tu4g8jwfPvEOUiAQNpj27kehqz6bxBqdPp0l7LqgtWw2xizSwQkqHEAKUMjvuxC5onUNQzakM3zf5QYgESQqbo3AE+bE/SrZ0bXLa3hmWCe57gf8U1fTQHtFMuuyZYT1A73e6tu5cUOtsJ5VImRJMwxXZngEsPeqJ4M6feF7UI1oWFJVle5LBIJG1Tw+GznhSauDdZtRh17dx37/AErZOq2sg3F+oINHQ4JgAEDYRSLN9tPccNbS6Fa2Lc7Zg7VubuxMgxEDac0L+zl9RplvW3RF86ld6zJYBZBVo2iMkTz96e/4vY2sN6z/AOoetCJ1O1z8VRgdxjmqACjaWQzciNepdZ1Re0qraKOXFxhaY7CnEEvwTwTTDTmFAZ9x9Spz/QUnTrFsf/kGPr71t/jFsj5/wk/cQKW9NyZBjI4EP1fUEsqXZmiQCcgCTAP4mPvxXvEFlPhm9wgQs5UTgCS34TVH8a9VLhLChslWJIYTtYEASIJ7x9KO8FO1zRXbVxmKMShUkjylF3AH+Hk8RzQ9paheoG4boNTZYC7Z1A2p5riTkggiH9huMD1z2EZsa74i4cMQZUghWUZwdoBIOMtPFV3xN4asWktmzutXGuhAwdifOrxy3rAx2mk2iS4JuDUfEVRLEFgcggAhwPbAqHHY2MPVvZEvGsANos926Y/hG894AO0955NJtF07dct3UDW7iMNjGVaG4IB5BIjJg9/WpNBqM2iZILN3yY3Y5/7afBoChQOHX6tb8yn8VP41OyARvvJ3SQR4lq6D1y1q0baClxGKujcyIyvqMj8a9XLrvUWW4501yN7YYHgkEkKeBgAGP9IFeqFj7RfYB4Nf7lNbNOOkhgVAHzT24juaVJjMTU+i62wuE7QLYXzbucEHHpXpupcqm3M8/wBNj7j+KE6X00W7KAjZu59DJ/l9frWrE3G3M/qB6j0Ajj60h6P1uxdQlQp+og/0qwaXUW+Z2z29Jrk3c3sjAx50fVKgHlC+4WMVXf2g+H11Nw3BO9kARoMQRsefLgbSDk/bE0wtukjz5Eczn+lHXdTauKFbzDsSJg+xiBVab4lKxQ7zh9nRPZvFRllKhgRwFkt5W+g/Grt0YxpZ2iT8Jd0xncq8Z9e0Uz6p4Se6xK7SIhXnzDzMWDCBMzHPbtFKbmiv2Ea01pisqxZRu+VlYRkRJGfm45qnDAbiaseRGNXGOture0+7aRt4IIjEc44wK91TqYuWgCpncktOBJ2nEeh9aAW+q2HtKlwzIkbufcG2Tx/3ZEGvHc1squlc5EOHJgggjyhfbOaUCDuPwY/jn8iNBphb1NsbVEoecyUPcNg/N6elL7ettWiLd1xb2XLhhitsEq7BSZgkgdvYCOak1Gk111rZVFtlJG9ZBg7ZbcWJ/hH5+tNemeGAiv8AFuly485InmZP1IP/ADRqjt4ismfGo53+N5H0TVBrYKsrKXubYyCPiPBB+nf3o03ox6HA/XvQQ8O20hbV6/bUcAHGcn6TNFN4dBib7+0t/vU7T+PyJX1OLz+Io0vW792+dO72beW2brbSwBIENujdAn3iMSKcP0jVggq9kjvKsCfSOYqG34VslgWuhtpJA3ZzzmZ/CrMyXD8rKB2kce8zk03HgJvV+ZmzdXRGj8Sr/uPUDcA/y1tzzP8AtmpW6Rrg5A1ChIwdokH0AjI+tWMvHN0fTFLr3XFDbdyt7me/0wP9qs9Oo8n7yh1bnwPtFt7pGqIg6tQ3+rYM8cifWibPQL5ALatp7kIBP0zRVnUbmAAA74PNO/3tVXJH2pL41A/kxy58hNf+CU7U+FluAhr10mSZED798/2pn07w7ZtqBt3ED5myfqSeT70fdFtzJZwewTH/APOaz8ODKszL7rn74z+FZiomjWxkljSck8e8cUj1HhbRliYYSeF3hfsAIGae2nPaoepdRS0p+LCnthpIkAkACTEjiroEcQNTKbB+0T2fCmmER8RgPVz+B4xOam/8L6YggIfsxn+dSaXUm4bkQVFwBCvG3Yh5P/cTRYf2Hpj2+k5qvT7Q9b/8j94pbw9YU7Vt8ZksxP4zU9vo9ktuNkExBkf04pnbvyeIP415rg/1flRBVMU2ZxsSfvIbegsrkW7cjjyCprJReEj6KB/KsBJ/iBqYWyP+Kuh4EDV7m4PrLCX1NtwSD9RHoRHBpR0vw3dthraXraKWJ+UkkmMmRzgU51V+MCQak6ZqlJgMDHPtS2jUcrxFev8AB73V23rwYAhhCRBAInBB4JpGPAJAaL22VgRJ4yCQfpH3NdG3Spj8qDdDGf1Jj8Kg2k7rE/xKC3hjUptKsLhWY2sAZM5hkzyeK0bpWoZYcXWBk7YxJmcCATzyKtr9QVSRuEjnPpisL1FTkQfpTmxeYA6g8Rd0bw58TOot/DRSdqBgSTxJj5R95+3OaPGtJJAMV6lsDe8IN7bTjyMI+4qPXWw6kY7e0itC1TLXqiARRnnQxQgiCuxgK4IUdh3Pqa2u6i44VFvPbQDG1ipn1JmDRRgE9gR2ipbSJtjYCexn1jtP6mkHo8ZN1NA/yLhauHdC698GLOy5eH8V0uJk5nJiPaavPQes27yFrTBgDB4wfQgcVyy7amRgA8gd/wA5rFr41hCbHkJIG4RP0j+vFY36XJjNruP+5sXqsOYU2xnXrvUnaBsziAQe89wfb+VK/wDE7pMFTEz5Z4+x/OubaO5rmuC41y+T7sfyURTPrPiHUlIW69t5/wBMAj2xyD6UJTIOVMgXGf0sJdz1C4DBtgnsY7fXmJqQ9QmFZwjntuPrjGe1UDpfi29btgXG3mYMjIBMbhSoWrjXrlwFmYndIzjvPpH5VQ1OdKiEcSINTtt8Tpup1DbgBfE84fOPbj9GtPjjM6kgxjzTz6c4/tXOhp3dzcUDfA3ST5vTtH3ivWumMjEg7c4AMjMSuO1GMGc8AQTk6VeWMuKeKNOlzaLxZu4dSQfXPY/jzT234nsfEW2LqgsJA2mD7T+uK5mel/EaSw3eoH5/71JrOnOtsGQ235SRn/bir+lzjmoH1HSE0CZfuq9YFs7mvbUBgETE+kjg+1b6PxCtxM3QwgEGYwe571zS3q7vn8xIcBXUgEGBiQe/vzXr2keCNuCADjsM7Y9JqhgzQmfpxsTLtrLpjF1GwSRuHfvnjEfhXtNpS67t4IPG3M+8gcfSqLdsXAWJUeYbT9MDHpgUVpdfdt7dlx1gQBgqB6BTihfDnHAENH6c8sZ0FbFy2DwQwH/GeP8Aetk6gyTuU7jIE5471R7ev1e3ysNsjzsrFiTzP8PP0pt0rxPsYpqTDcKYknHJCiBP9ay5O6ot1j0xYnPoeXXpviaAAVWZ5gDFWLS67cJEGfTP4Hiua3vFemRd6D4wmGCwCs8GG5HanWk8W6S3bD7gqkYMHv6j64ntNIJvgERnbZfmW+7qGngx7Ef1oV+oNMT7QSP5xVI1Xj62RvDgpgQD5knGV7j9ZpFq/HLtO1RI+VoMMO4KnK/Zv7UC4sjn0Axtov66nReq9SVbbMUcwPlQFifWAomec8TXP7nie5s3G6UtrcWHjeYlpVRuJmCZJWRMEmcLbnim84MKAf4WzIyMHMN3HHpyc0H+9O7M1x2+IYi4IGBJClY2uJ/1CteLosx5mbJ1GFJdtH40uef41lNqid9q55oMQPhlZ3EEHtRlvxzp1gsGAYCCUPJ5B7gj39aoLi6GLFLdy5cB/wAwFrdzPJkyAx7kRj0oteloUDMm256grunOSUAH3AmrXocjNpNj8RbdZgVdQ3+PMut39oGlGDu7yNvAXuQMj7invRPE+n1BUIzbiJ2kGQMeYj+EfWuSp0a0R3HvM/eo7/T7qAlWaJ+ZDDY4mmN/jcii1Nxadf07miKnY/EOnuMn+T83IyPwz+H3qnv0LXWGZ1E7gdxUjuASY9QTSHo3i82EVX3wMFj5mP8A3Ek5+mKsPSvGpuDyB7i5EhHH4FgB+NZdTY9mWa+0HFo1zTo3XNRp929vKexM5nn6VPrPG5cELyBgxg5GYHBjFCaiwbjB7hnEEA5PpPYY/rXtX0/TW7RPw1DbTBJP27/nTj27FiZvWIofrDAEkxMzj1M4Fb2/EDAyGGYmq5rEdjAU8xEUx0vh+9Cll54Azg9zHFaSFi7N8S1WPEQMmO3asUu03h+6ond9uf616k6EjNTSo76ntvigUuYqay011lbeYMmOxDS2KI0pmhFMUXpCJIpxMxhYS1v2rNqBkRWGbFYWh3hUIXpr+3gD3BGD9a91G6rqPKoP0GAPoO9DKYNSNYmr2uVvIdCyh/kQ/Ud/Y4P51i/q9vlRQvriCZ7n3qNrOfQ+1T3rSmD3j+X2q9oJsyFC0ev1rKLOKICxU4QRNXrgnHUHtLGRUN7UnjmjCv4Vo2i3GR96vUIBQiA2oBkCmatIFDpptpo60oqEyqnhaDDIFRajQp9Pwo0oBFYvW5oNULTEt5GHDHAjngUM96LiuVEgiSAMgYIjj8qYajTkTzQ9jS7jmmGiJSMVMTv09W4WJPb37RUw6ZbVcjPrT19MoqI6cGlhE9o858p2uV+zoQWA/OKat05e1T3NIV4rykrzVqoHErJmdjfEht9PAGKiWxtPFNLF0GiwimoWqBTN5gZb5ecfX6VKEJX7minQBfpFb2Yz9f7UBeEEMXhCB6UPeJB70/8AhqaHuaQc8US5BAbGYBqbNlrTG4stGIHmP4dql6T1ZBZWwzC0yLIHbazGJPqMA0Pqt0R2pNeshhDSAYn3A/X51k6vpmyDUp4nQ6Dq1xHSw58y3aXeflIcTyP7k5o89NLwWwFM+tVLpPXtQk7lX93X5Q0bsdgRwPrT/T+L9PdItByrGTmQRHYmCM5zxXEbWNiJ3GVWFrDzq9HI3sNwEzEg+3oKT9U8QFWO2ABgY/WaG0/TdLeZlGoedxgDaMDHl7N+P4cUXe8Gq8t8YwMwVkso+h+b6Cmo2JPMztjf2gGq8RMQpRoHeM/nXqt9nwzpbVpNyKQAfmOPNGc+9epozqfEUUM4+QV963s3815uK9brqRZojeGC9IqW1qINRWjUjCmizMTaQaqNdNfU9wK2LAelAWEBHFSNbHpTAlzK2RR4k16+KJsagRzSwqKIs2x6UXbizmA3qE3HBrVz2mtbVhZGKcanTJ8MjaICz9/WlP6CI3G4e6EW/Ws3DAxS1jnvUijijGMynzL7RjYzzRVm4INLPhgAxj7mhjcOcmrOMwVyqfEbXL+amtGkPepkcxyfxq9EAuLj+7cFYF9YpH8VvU0M11vU0PbMIZBLJbIatDbz2pZ0680c1NfuHGaCjdRtCrhL2Zwa2sWIrTSWQwzJ+5rXqCBR5ZH3NFoPFxAzLfEl1JiK02BhSy7cJGSaj019s5NTQRGa1MZXNJ2FYF7ZzUVvUN60Lrrpjmqo+Yew4jH44fvijLb4iq5orhnmmNm6dxzQFYWoDmOreM969efFJrt0giCaNt3CVyaooV3lKwaTC0GoS508HmidGxmPepXbNXqMHQOZX9XoR/BInkSY/wCaCPTtisAghuSsz9J5jNPdYYoJrzCYNCVVuRGrkdeCYgv2xuAZPl+VcwuRn3P1pj4c67qbF1jJ+DEFWOBPBWeP+agvuZBrRzuZVORHHasPU9MiqWE6nTdS7kBvMvPS+oJftQHYAfMmWYgs23aRGB9+9epR4OH+cYkeTsSOD7ViuWtzptiUm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RUXGBobGBgYGBobHxwcGB0XHBwXHB4aHSggGRwlHB0cITEiJSkrLi4uGh8zODMsNygtLisBCgoKDg0OGxAQGy0kICQsLCwsLDQsLDQsLCwsLCwsLCwsLCwsLCwsNCwsLCwsLCwsLCwsLCwsLCwsLCwsLCwsLP/AABEIAKsBJwMBIgACEQEDEQH/xAAcAAACAgMBAQAAAAAAAAAAAAAEBQMGAQIHAAj/xAA/EAACAQMDAgQEAwYFAgYDAAABAhEAAyEEEjEFQQYiUWETMnGBkaHwBxRCscHRFSNS4fEzYhYkcoKSokOywv/EABoBAAIDAQEAAAAAAAAAAAAAAAIDAAEEBQb/xAAtEQACAgEDAwMDBAIDAAAAAAABAgARAxIhMQQTQSJRYRSRsTKB4fAFcVKhwf/aAAwDAQACEQMRAD8A5gbJBkGtDZotMit9k11tMyaq5gduzWty3mjdoFYKCppl6t5myoNbJt43DPZT/bmtXUAVHgQQAPtVMPEVps2IwtWZAGa3s22Bxx6mgdISpG3j0q09OuI4AIgnsR+prPkxbXLDlTRiXdtJMd8mjbKSykDEGnn+DK0ngVi50kosLn1rERNIdTFIt/N2wa2tEnaB74ozTWl8wI4o7Q9JUgkjb7GhoiUXXzES6WdxwAM/f8aJvdLBXcDzn7/2qwp0pGTmY/EmhupaI20AHBGPrRBoBa9hEKWCygeh7/nR+vviEURmOIrOh0LzHqe9MNR0pPiIgMsPvVat95ZIld1Ckbz2OOf7VNZubVyMDt6086rozhAozih9LoHkIUx9assBIGsSuou9t7BlUcRTdLhO0KdwPE/8YqyDoUiCMxxR9roKoBsQSIikPkEau4lL6dab4jr65/4o60JlAM/b+dOtbat2iDBmYOOK0t6EO82iAe5P8qEZZGHmKlQBNjTI71pe3AcED14qyW7IuAoV845/oZ7VFb6M7zMj86vuQf8AcqasZ3R963KGQYirbZ6SNhBWI/P3peNKFeHI2kYmp3IVRJqLj7ZUcdqi09190EZgH6fWrHodMvymcnH0qPW6HbcBVfbgDn3NEMtwaHEr+qvXI449KCa8xiBV41vTWKSqiY7AGgrOg8gJAGM1YybyGqlSUsGBnnkUSbBgseaenowOZA9IFQLonVtpzIkGrOSjIKIiKxqS6kUHpZBaRmatidEKqTgE/agenaaWdWAx3iq1cwgRFjAupHal+itQWnMVYdPoiHYCoU0ikmeZz+u9S4YIiLqGnLLgHngV6rBZ0XM8etZogTALLe8qiW6k+HWbdbk16EKKnLfI2qhBnt1GEolmrXbQER4c1vNDbmpLWhLYAmtthGRk+nrVg6TYmCTHscGqalG8UcjE+k7QPRdEbB/p+oq06PpO0ggDFGaW2BnAApig3LK8etYsmckVCXHZu4p1zG0sjtyRWuj10pJUiRzRmp6duyzDnv8AyoPqmluqo+Hke2ax695o0AioHY0bM3xJCj3zTHWNtA+HnPasaXVbEAYGY4jNG6bWExtSRP4UBeTRZswLpGhLsbnC9xPem2r0aAAsQIzHaobOlcXmgkWyJ+hrF7Tq0jLD2InFDql9uzMJpRdKlTCjn3/tWdZ00N5lIRh8pn09aiS1s+VIz2ORPrODRjKdoDIXYyM4Huf96ruGF9PRmug6cXP+YxMCQREekiKadP6WoYuTPp+u9C9ODIolQB6nmD2gT/KmdgSW2srIeAMEHvk0p8l7xqYa2geubZdQ9jIxJ7TMdqOGrtlN27HftFa6Pp9zaVZjMmD3j3ojpvh4Wt265JbJ44+npSwdUacemBoiuAVgj8a3tdIAufEBgxHH51m90sKjIj7JJMyAZnGPSKJ6ezrbAcBm9s/rFUNpNFxfa0C27j3S26cED1/vRdvWDcQAAu0mI7igm028uHJXJK9pOYwaguWmQWmm2bgBVpcDET2+lGpi2Soxt61H+XjvFZKW2XdAgmJ+hj+dVzTdQTddbZsKjzGTBPE+ke/1qaz1JF0abyBLyDMH5pPfnnueKl+JNJjTU6TIOIn2olLEL8s5wak/f7bfDUxLrgEjMDNb2Lm0lSy9zHJA9YqgRK0xcdSeCuO9D60APbQL809j6ewj8abNaDTzI78fTFVvrOvW3qrZMwpA4aZM/LkAE8Yn3qLCI8SH/DCCfORJOPT6etaWLbLd2NLAjDRVg1d60STywG6AJMcDA9TQ2kvW2OAxccqSFIn680Yba4oqeJrZ0TAkEyvv/KkvV+lAIzoSGGff8qs7FQr5ZRGZ5WOce/tSi/dS4nkYsO4jP1M1CxuEFER9CtlrbO0+/vH863bpXxFLLgzIrNvqy2m+GylFiQe396mtdS3Mbi4UY+v2qazcLR5iu6wtnZc5rNNH06Xv8xoxivU5cq1EtjNznArVqh31uXr0WuxMIwlTc1Zawj152rQCl3vtHgWN4QLgIjt9f7URpyJ7z67j+hQiW6O0mjYmiAB3YCZshoUhMtfh6+A25rsDjaxWPrxM8d6tF20XOG2r7DNI+k6Bgg2hAcGCDLfccVYLQBiDB5g4/I1ysxtiJsxAUDJNNokGNs9yTn86JurbH8IGP1A/XNaq0dq9+4i4JYGSBOf/AK4NZC1bTToBlf63dtyZBJ/hABn6meKzpFTaGDFQYw39RVgXpaIsTEDAkAfyrXU6fTxDMCffMH1jmPpQE3DVdPmY0VhSB6DMz9Bnn+VH/uVsEEMPeAJP1IpdpbFkXN5uqYxEkA+mCIpja1KFgsITE4kD8x7UBJhbRVqbwRjbRC0nO4Ej7VKuuBH/AE4IxHv254H2qwLdQcws+4/Waiv6S2+SMezYOB6cZoSDLAiXT30uLJTn2I+2KJ0YtnAQDPuD2+/oaI0+htcLkT/qJj2596IuamxYDBnUMq7tk+Y4wBPc0ognzGqPiTWbeR5eOPb9RU+s0e5lYMQUjjuDMqfY1Vtb4lvu8WDZW33mfiCQR5STtJ5PHYie9Ba/q98jel4qxiACGgGSJzDGM1WpFjRidjLfe07QdoXdmO39KX3LV7adxgiCNgJkdwTAE/2qi2vEPUrN1Ga+NQM7rQtQcCdpO0bWPsa6B4Y6qnUNIl9d1pjIdREqykgqZ7d/v2pigH9MW6leYj1GqveZQpKlI3lvNu4AEDA/vQlkXFXa1gNIMbM9u/rzx6TVnu+H0DFhJY/6mYj2kTxRtzTqiERAA4z+WZFQXBIU+Jzp+kbtu74qklZ3WyFjtlfT3onqHRURUBfKiUC5z9OD2zTbWdVthWI4XEgY/E5qvt1C415QfNvGBmY4H2/CoNVbwWC+IFqNS6X7bKpKpJ80tljnkz9MgU61V34llfgrudQNzYBUkSZ71F/4cu7nYcs05YwPw9qm0vTXshtu3zTIJIJnvu2nP2xVFgRJ2zc90rrzOh8jPcUFd6gc/fOCKW6zorO0kwDliScnuBnFM9CUSBu+GNxng85yRzkEz71Dr9Shu2hauBhPnhsRJOTx6xRg1xFEG5H0qw1vc7MCyjbAM/Td3Y8c0z1VnBcqAxja2CTjBJ7fQUNqWtL/AJasEDklmJ4mePWc/rgvS30KMfiDYpVVc5JBAwVI+uaFms7SBDVmKb/VGuad2ZSLqHYexIOAfeaW6LqbohU28t3UweZ5NG9TS1cvSztBKiDOeSJE4G1ZPHegLt+477baIVE5U88T9MGPuKhao1MWqF6m4l63ncpU5J/vTHp9u21v4aRjk0DuuEwbcj6gn6n863s6u3wCUKyYiM4HIA9IH1pZN7SziI8ReUbT3YY7kPaQB37kisURetFmVipdGBJ5BJHr6V6rseZVTmx5rdRQ63KKtnFeqBnNc6RM7K1W0ZoiyskCrNoekDaGYQPzP2qMyqLMz9xyaWItHo3OQs+2c/gDVh6B4evagl3V7Sow2qGK7oyTOJX7Uw03TGyyBivtBx9P0ad9M+IACpK9sqx9PbisebNr44jcS6eeYy0XTrqbQGUKORAP5981nqm3AbA+YnEiOIB7k9/rR2ia4fn2le0T/Ws9Q0qNllkjjGfxHFZTdTSoEissrCRB449xiftmpLuk3QCTHOO/1pddvxCojDbGdhztK7UkRIIn8DTLp2t3AhxtdfmHYbpKj8IrMxs7zQFobTD9OUmZkwPmJaIniT7n8aDPQUZiXJY9pxHtg8U2NwUTbANKhyua3oDMAttRAMnzRz6YpWehakHCmP8A1VfYisKs0QYjaCUB3lJvdP1NyJjHZvpEnH6iiLGl1VuB5XkxyfL3njA/Xerbc08ZOAO9JureIEtK2yJCzuPGd0R65H8uaoknmGib7SENctZulVABPlyTAzA7/qarPiXqYLtdYfKuU5wIgfU+nGae9IRNU5a6zDlSpxv2qjkzyBFxcCMZ8oovq3StCi/Bayr99xhmDGe5Mhhj7H8VNxYIA95oSlNEEn2iro3VrWo6dCobeotkKMZ3+Yhpb+AgmfqQM0sv6tbCg3GKE7QdskSgIDRExHtyYzRXTOlJZ+HaRgovXcBzyyrcYCcebkzHrVg/8J3D/EmfUk8fakuz5SCg2j0GPFYc7yv9Kv27DfDBa6b03IHY58zljiePX24lT1Tod65dbU6K81i+qy4QFbdwyxn2JmMhgYzGTVo6t+zy7dANu+tq4OGC/lIAf/7Vlel3NFZH7wwukNv3ibY8oHaD5hzPoe8VoxppW2FGZ3fU3pNyq9C/ahq1uLa1Fhbh3bWIlGGY44J/DiuhaHrmm1ik2r63PYHKj3U5+8VUulhb+oXzb1W5aLE7GA3MghDyPtyOe9U/xJ4HOmf4ukuxtz88FY5hp4+pmOaJ/SPUeZSqHOw3nZX6BauCGkg8+Y5+1Rr0TS27i7iPiYA3Pn2ABP4Vzbw9+0TW6SF1lk3rMT8ZYJiQJ3DyPkgdjkTmrN0j9x1rXNRZvLd1LSR8UBbieXYBxIAE5UQZ74IlARRUy56iwBhR+j/Wlep00ct+Az/Wm2itBUCyWjmc/b3A4H0oiQBgAULC5SmpQb2lIeUtWyv8RJIYnjj4cfnQtzoYhmDOqxmVVgI57zzmfauiNaDDP6mgLujtgQQNoOAeM/rvQBSPMMsvtOa9T0ZDfxXECKWwEwxVSAfSJ+k0Tpem7gWCMcupXcsiH8o5nAHuDMirp/hVoCNqt9TPecz70P1Dp5uALJVQG+SBz24MjmpXmQtYqVeyyWzDHaxb1P8A8mgZHMZ70232wd1tGe5DSG3k7RGQvOcduxpl0XootKZctOMgcenr/wAUXq9WlhTwIiQPcmDgcc59jVkQQTK1Z1OpunbaRVn5ieEz34JkTAGa08RdHIIdQI48q5Jjufr7nmjdZ4gLDbaXymZak9nqx/6ZLsxyVAMDmJkYxQwr8RamrAARkdmXkFsj7YP2gRXqKuKmoLoii28AyrmQQc/Nzjv7mvUXpghfmcpW1miwYrSzUu2vTgTlObO8uHgvpC3SWeIUSZ7+g+lXG98MAFbYcjAYgkR9sEZ71zDQallKsLpQLyqD5vYk9qe6Txld4cYH+kmAM4zlmPoBWHqNeuyDUdhxqUoEXLr064SCTYGO+0Jx2zTN+pqBk59h/tVLTxYl0qjqy7hgbRIA/icg7UHsSffNNrWiuOJtujqO6kd8wewxSAwJoQmxsm5lgt9TUxg+4IzU76hWGDzSSx0m+OYHGP8AevWel3lbdIH0+/Y1TKa2kRt9432GKFXRruLAbSe4xP17Gp0uMqQ0E/SKh6hqP8ohVLMYAAnORPAPaaxEi5sEwepIphTuPeO1Qr4lgncgjnE+hPpXn6Eg+S489g3mHM+36FCa7pZQr8TUKqlmwqeZpMhVzzn35ogVkqPuj9YGoLqBGwDPMz/Kib/WbduVHnccqvb2J4Xmqjp9S1p7ltCbaEKVUHzc7YJEmTtnEnzdqcdB6Ebiu7OFQs2LZG4FfI0tkIQykHk+p5qcn0w9AUW0hW9f1ygAqo8jETCgBlOeSx+s5IwOaq/VLFs9TGm1FwIY8jEBVPlLKSSZy2JzEMKY6LUXNFqouDbaXVfu8n5fh3rSMrnt/wBQKSewBHapPGdtLup0uqQEPZL7WgZ2N/pYSVD7oOAZMSIJDIVVdTx2PUz6E/aSdS0CqLT6YXlt2rpvMwjcRdt/DwR8vyxJH8Jx3ofWdUa4dxARVwAIAUemfxk85o/TeE9S4+J5D8TzE7zLbvNJwO5JjilXiPweQobUBCkwNpPP/tM1hznI3IIWbunXEuwYFpVvEXitU1Whe3cUizdL3CpB7oCMY+Qt+Jruz9bsIAXv2l+txa4F1LwZZuSLbvbPI3AMP6H+dWdnRF+G2js+YAAsVIbZtyPJkwsfh350YuoxogCzPm6TI7kmdKfxdoRP/mrRI52tvj/4zFIfF+o0evsizvuBiwZGWzcUhhMed0gY3Dkd6rV3rN0sxGntJvInB7FoHAnmPsK01vWrrQLzW0U3F3MAZG64hBPmwNwX7SO9WerB2EodA6+o+PkQ3ovTH00ANuO9WLEAFthUgGMEeUe+PcyB4v1JZVyI3w4GTgAgEDMTnPePWrtc8OXTn4y/ZT/U0k69+y5dR/m/FCXgPntoQSQf4smarEmYteQbftKfJhA9BF/vAfCHhhXtlXE/vGnuNtnG3fZ28cFoOfSO9UzxF4Eu6a5v07MwGQRh1n1AzI9V9OBVtTq13TMguX7aHali25Hw1QKwcs3mIkgQeKd+JOuWLVi4Rt+KQpttvVmYkjO2ZA4mB607UcgBxxVHE1OOZz/o/wC0LXaUquoQ3UMwbilWO3EB4gxHcE10fw54+0usKqH+HcP8FyAT9Dw34z7Vzoal2Uoh3FlYuDDKTk7mVuCOZjFCeOvDzJdu3baSkkXIztOCrcfKykewbcMQKN8ekQAQxqfQREjmoLhI4j3jn86+dfDnjfW6XCXS6D+C5LDsIE5H2NdQ8NftP02pIS+P3e5j5iNjH2bt94oCDBOMiXW+gPET2k1sllONw/EVmVKhlIPofb61KlugHO8CoNeAggSPop/tSp+jockbgezQf5in1yySOT+J/oRQFzSnuRHvuP8AWqejCUkSndY0GmUbtqMzf6MfckRj6ZqskaZ+UtKeN07YIOcjBOD6nNdJa1a7osTiBP8ATFRayxbg+Q/SIH4RQV8Rmse5lP07HcGCrgRPzHHbdmaxTfWdGYkKlxIjK7I/MHPrmvUYURJJB2nF1NZDmaHtMZpnpdCzmvT6qFzmMKNTW0aMtWNx+X8qc6TwudoJJ9oz9v16VZuk9BUAkqZH50s9YgG0V9OxbcxF0Po73WCKOYk/6RPP1xx7V0TRdGOwKwVLa7gFAljk+Yt6sOcTznNEdJ06oBAAn2pr8E1yc+Yu1zoYU0ioOtkQMcQBkmsXF7k/r6UTbtGoOoau1ZE3HAwTGSccwBk0i2PmOAHgQK7bntNDWNfalhvEoJYHEDjM8Z/nSTrPjW0pBtkjyN5SQJJjawzMSCJ/LNKF07agF1EuyicwvIaMnzZ9fbB5qmAHMcmMtLJqevnZbNtRucCSwwCQSQBy5Edse9J9XePxUJO65DTmT2gY4HsMY5ozVdJYrNy4RAkBeeD35PfiPpSdNM4+QQDzPeO57k1ly59Owm7DgU+Zvf6mtvfsBu6wWzsS2C/w/RyFECCZjv6Zmt/2TdXayLmmuBnVjut7QzHf8rpPaTDScCGJOZoW5bS40vbQtzhZJ75x61rrNb+6oby22WFaSogwwMkkRtHuM5q8PUV6QN5WfprFkx54s1ty7cCEp5GV5TzbXts+0boE4gnHJjtlL1TUnZduXLga5sc+YgFoUwBPvx9K6VY8N6VrY2oRuAiGb6iqdrPC+ivdU/dL9lWY2WuhgzIYDIFB2ETgnkdqjdPkdxrO0pOqxIhCDcDmWvwZ16wdBpWe/aUmzb3BriCDtEg5xUviPqenu6dgmosswhli4rGeOAfSaiteGbOntbLChdqkKPM+YaCd0yc8n+gqu6/TXdRZktCSPkAEEEsP/wBvT2rTnyUpUjkGZMCWwYGqIi1LK7XIuruAHlmGaSV9xyOJzQWpsPmLYZuV8qnMYYzBJ+lWP9nfwrtzV23t2y9m4vmZFJhkU/Mf+7dVr65oVFolUVdpkQFH14HoZ+1Yvo/QHHtc3nr6cod96ucq/wAJS7d+JeT4bKq7CpJ3uJYrgjYJ4ORye9J/2g9Qttpvhp/1C6m6VO4LHKyPlIaMHkVcX0RDl3vzJDbVDdv4Y3EAGM4qsdQ8EWrjF0NyyjZKgrB9wDxVY8iBhq8fEJ1dlOnz8zpvhHxQl/RWL1y9aBNsb1a4obco2sIMdwab6fxHpTP/AJm1PpvUmPoDmuXWtdb6bp9OiruX4sNu5KFjcfI4I7R657V1ROnWXTC4IHDOMYjPMQB9Yro48gyC14nKy4u2aaUjxJo9Pcu3CdrA7mSflcxMZ9zH2NVLrHTLTHbZuGxA81op8O22Od+0bon1iQIroHiLphF3B8pztYbhHECeKQdBexdVytsAreuWyoaAQokFUBjK+3esYSnNeD/feb+4TjWze0R9B0d5Fvb1AaUVZ2sWQtLwQ2JABn24NXrpVy1eYg3bfxdmwoYZo3NAIngEuZx8xHaltu4j2ztCgA+WDyvr7cjH1o7wE9rVWvim1aNxbtxd5tAsAGO3zc/IR/Kn48jOxVuJmzIqrqW7ibr37OLTlig+G4z5fkMzmMbQCOx7+9c0674Y1GmP+ZaYZ+flTzwwx9jnivojq2nO3cCVIg4xIX+Hng9xGYFVLS9R1S3mQ2N1giCZUk/VDgr7VMh7bUOJMTF1szkXQfEmq0TTbuHaRm2+4rhlnyzgxiR611Lw1+1jT3dqXx8B2MTO62ec7uV+/wCNT9b8D6W+hcWfhOO1uQCD/wBpwPtHFUPV/s/JaVvhMmBcQj5u0rIqakPxL02J3ZNcGQMhDA8FSCD9xUqNOYrjPh3wn1HR3A1i4rW/4hbuSDjupG0mfvVl6j4h6hvVbKyFMtPw5MZ2kYIXkdj+EEfPMA49tpf9UFUTE+wEn8qWW7i3HdWQrEQSk9s8j1/lVW0vjjW21V9RpPiWyZ3W22sFYSPIwAIHHM/Xk2bw94k02sn4Nzzj5rbeV1+qnMe4xV0DxAKsu8A1Hh74r7/jXJz5SIHMSNu0j8a9TS5rmW9s3psgk4iIiBM8mfyNequ2sndb+1Pnjp2jk5x6mug9E6OCBtXB74/RqjKVIKtMH0MUw6V1K7p9qovxU9S2RJyceg9u1dzrQ444nN6Urk5Pq/vG86rpelqB9O8zxR+ntAHt9aqXhPxtbvXRpzbcN2bJH39J96unwlnBzFcvt7WJrrSaaE6d1HvUfU+qJZXfdYKv5n6Chun3SzQdqkcqcmPsa5b+2DWXG13wJK20tBwQeVIJJHrkEfWoFNbw1omWvqfj8MANOCBJDPhjiIAAmJJH4fWK703qjXLi/GO1QD5QCS0/6zkkY7elUjpera3AKg2SIKEzLb9sYIIMODOPyq+dPvTbAX5AJO/Ye/AGBBEepoMqPWxmzC6KKI/eMLfwQhcIpuz5ECFQBJ2gj5SRyT+FZ1Ny7ZS3sXzOQpJ/h/7iACfQDESwn0oWyG+cqoUYiRiYzk/yArOquXAhMBZwjHbGQTH+pRg5OM1mAdjuI46UHpMtnTdCUUlyWYjJY8/X+GfcAD2qBdzKfiCG3PAgfLubaDGPliqj0/Uaq3cKtqbYECQu5lEzAESJwZwBAGc4ddP6k9w2iXBVwd26AScbdkckGQT7DiKNsJIiQxBuMun6hLFq86qpv7Ds3YBb+EDGF3QT7CqZ+07rNy706yHP+YU23duQWVrRJP8ApmGOcEH8Hev1SB9puKRE89hgk9gJxn0pTa8T27WubTapN1m4EKvBlSwHYfMhP4fSphd/0UAJeRF/XZJ/iWfpP7Qhb0lj4ml1B/y7K7gLW1i+1Vgm53JB+hFJ+vddH+K6XUmzctMtlkuW3KLcZXL7CoDQAGDSWIHpmAbJr9PaVAoQQIhTlRHBAOBECKT6rSIWyiEjgxxPoefWtR1jYzOqKd44t/tDTG3S6gSqP5ivy3H2AkbyRBy3oM0k0fXzZubHtRa84ZQVJWWXa3zeYhVj3Le1G6JUBU7RMQcdpmJ7ijrapcglLc7pyoJxI9M/X3oWDkUCIarjU+oH7znHg7xDe03UdSx05P7xkKWgShw24yIMnGYn2mr4fG1255f3dNsuhPxJjaMkRbziYz2PFF3LKljCWx/7F947Vm2gECAI9FA9Pb9Samlqq5CEJuor1F/YCzQomREySf51po9EWAJuFp7mMZjsM5ofxH8g7+f+jf8ANT9EuxaXvlvyY/1rMvTKp08zScpIuVrqt8m8tu4g8jwfPvEOUiAQNpj27kehqz6bxBqdPp0l7LqgtWw2xizSwQkqHEAKUMjvuxC5onUNQzakM3zf5QYgESQqbo3AE+bE/SrZ0bXLa3hmWCe57gf8U1fTQHtFMuuyZYT1A73e6tu5cUOtsJ5VImRJMwxXZngEsPeqJ4M6feF7UI1oWFJVle5LBIJG1Tw+GznhSauDdZtRh17dx37/AErZOq2sg3F+oINHQ4JgAEDYRSLN9tPccNbS6Fa2Lc7Zg7VubuxMgxEDac0L+zl9RplvW3RF86ld6zJYBZBVo2iMkTz96e/4vY2sN6z/AOoetCJ1O1z8VRgdxjmqACjaWQzciNepdZ1Re0qraKOXFxhaY7CnEEvwTwTTDTmFAZ9x9Spz/QUnTrFsf/kGPr71t/jFsj5/wk/cQKW9NyZBjI4EP1fUEsqXZmiQCcgCTAP4mPvxXvEFlPhm9wgQs5UTgCS34TVH8a9VLhLChslWJIYTtYEASIJ7x9KO8FO1zRXbVxmKMShUkjylF3AH+Hk8RzQ9paheoG4boNTZYC7Z1A2p5riTkggiH9huMD1z2EZsa74i4cMQZUghWUZwdoBIOMtPFV3xN4asWktmzutXGuhAwdifOrxy3rAx2mk2iS4JuDUfEVRLEFgcggAhwPbAqHHY2MPVvZEvGsANos926Y/hG894AO0955NJtF07dct3UDW7iMNjGVaG4IB5BIjJg9/WpNBqM2iZILN3yY3Y5/7afBoChQOHX6tb8yn8VP41OyARvvJ3SQR4lq6D1y1q0baClxGKujcyIyvqMj8a9XLrvUWW4501yN7YYHgkEkKeBgAGP9IFeqFj7RfYB4Nf7lNbNOOkhgVAHzT24juaVJjMTU+i62wuE7QLYXzbucEHHpXpupcqm3M8/wBNj7j+KE6X00W7KAjZu59DJ/l9frWrE3G3M/qB6j0Ajj60h6P1uxdQlQp+og/0qwaXUW+Z2z29Jrk3c3sjAx50fVKgHlC+4WMVXf2g+H11Nw3BO9kARoMQRsefLgbSDk/bE0wtukjz5Eczn+lHXdTauKFbzDsSJg+xiBVab4lKxQ7zh9nRPZvFRllKhgRwFkt5W+g/Grt0YxpZ2iT8Jd0xncq8Z9e0Uz6p4Se6xK7SIhXnzDzMWDCBMzHPbtFKbmiv2Ea01pisqxZRu+VlYRkRJGfm45qnDAbiaseRGNXGOture0+7aRt4IIjEc44wK91TqYuWgCpncktOBJ2nEeh9aAW+q2HtKlwzIkbufcG2Tx/3ZEGvHc1squlc5EOHJgggjyhfbOaUCDuPwY/jn8iNBphb1NsbVEoecyUPcNg/N6elL7ettWiLd1xb2XLhhitsEq7BSZgkgdvYCOak1Gk111rZVFtlJG9ZBg7ZbcWJ/hH5+tNemeGAiv8AFuly485InmZP1IP/ADRqjt4ismfGo53+N5H0TVBrYKsrKXubYyCPiPBB+nf3o03ox6HA/XvQQ8O20hbV6/bUcAHGcn6TNFN4dBib7+0t/vU7T+PyJX1OLz+Io0vW792+dO72beW2brbSwBIENujdAn3iMSKcP0jVggq9kjvKsCfSOYqG34VslgWuhtpJA3ZzzmZ/CrMyXD8rKB2kce8zk03HgJvV+ZmzdXRGj8Sr/uPUDcA/y1tzzP8AtmpW6Rrg5A1ChIwdokH0AjI+tWMvHN0fTFLr3XFDbdyt7me/0wP9qs9Oo8n7yh1bnwPtFt7pGqIg6tQ3+rYM8cifWibPQL5ALatp7kIBP0zRVnUbmAAA74PNO/3tVXJH2pL41A/kxy58hNf+CU7U+FluAhr10mSZED798/2pn07w7ZtqBt3ED5myfqSeT70fdFtzJZwewTH/APOaz8ODKszL7rn74z+FZiomjWxkljSck8e8cUj1HhbRliYYSeF3hfsAIGae2nPaoepdRS0p+LCnthpIkAkACTEjiroEcQNTKbB+0T2fCmmER8RgPVz+B4xOam/8L6YggIfsxn+dSaXUm4bkQVFwBCvG3Yh5P/cTRYf2Hpj2+k5qvT7Q9b/8j94pbw9YU7Vt8ZksxP4zU9vo9ktuNkExBkf04pnbvyeIP415rg/1flRBVMU2ZxsSfvIbegsrkW7cjjyCprJReEj6KB/KsBJ/iBqYWyP+Kuh4EDV7m4PrLCX1NtwSD9RHoRHBpR0vw3dthraXraKWJ+UkkmMmRzgU51V+MCQak6ZqlJgMDHPtS2jUcrxFev8AB73V23rwYAhhCRBAInBB4JpGPAJAaL22VgRJ4yCQfpH3NdG3Spj8qDdDGf1Jj8Kg2k7rE/xKC3hjUptKsLhWY2sAZM5hkzyeK0bpWoZYcXWBk7YxJmcCATzyKtr9QVSRuEjnPpisL1FTkQfpTmxeYA6g8Rd0bw58TOot/DRSdqBgSTxJj5R95+3OaPGtJJAMV6lsDe8IN7bTjyMI+4qPXWw6kY7e0itC1TLXqiARRnnQxQgiCuxgK4IUdh3Pqa2u6i44VFvPbQDG1ipn1JmDRRgE9gR2ipbSJtjYCexn1jtP6mkHo8ZN1NA/yLhauHdC698GLOy5eH8V0uJk5nJiPaavPQes27yFrTBgDB4wfQgcVyy7amRgA8gd/wA5rFr41hCbHkJIG4RP0j+vFY36XJjNruP+5sXqsOYU2xnXrvUnaBsziAQe89wfb+VK/wDE7pMFTEz5Z4+x/OubaO5rmuC41y+T7sfyURTPrPiHUlIW69t5/wBMAj2xyD6UJTIOVMgXGf0sJdz1C4DBtgnsY7fXmJqQ9QmFZwjntuPrjGe1UDpfi29btgXG3mYMjIBMbhSoWrjXrlwFmYndIzjvPpH5VQ1OdKiEcSINTtt8Tpup1DbgBfE84fOPbj9GtPjjM6kgxjzTz6c4/tXOhp3dzcUDfA3ST5vTtH3ivWumMjEg7c4AMjMSuO1GMGc8AQTk6VeWMuKeKNOlzaLxZu4dSQfXPY/jzT234nsfEW2LqgsJA2mD7T+uK5mel/EaSw3eoH5/71JrOnOtsGQ235SRn/bir+lzjmoH1HSE0CZfuq9YFs7mvbUBgETE+kjg+1b6PxCtxM3QwgEGYwe571zS3q7vn8xIcBXUgEGBiQe/vzXr2keCNuCADjsM7Y9JqhgzQmfpxsTLtrLpjF1GwSRuHfvnjEfhXtNpS67t4IPG3M+8gcfSqLdsXAWJUeYbT9MDHpgUVpdfdt7dlx1gQBgqB6BTihfDnHAENH6c8sZ0FbFy2DwQwH/GeP8Aetk6gyTuU7jIE5471R7ev1e3ysNsjzsrFiTzP8PP0pt0rxPsYpqTDcKYknHJCiBP9ay5O6ot1j0xYnPoeXXpviaAAVWZ5gDFWLS67cJEGfTP4Hiua3vFemRd6D4wmGCwCs8GG5HanWk8W6S3bD7gqkYMHv6j64ntNIJvgERnbZfmW+7qGngx7Ef1oV+oNMT7QSP5xVI1Xj62RvDgpgQD5knGV7j9ZpFq/HLtO1RI+VoMMO4KnK/Zv7UC4sjn0Axtov66nReq9SVbbMUcwPlQFifWAomec8TXP7nie5s3G6UtrcWHjeYlpVRuJmCZJWRMEmcLbnim84MKAf4WzIyMHMN3HHpyc0H+9O7M1x2+IYi4IGBJClY2uJ/1CteLosx5mbJ1GFJdtH40uef41lNqid9q55oMQPhlZ3EEHtRlvxzp1gsGAYCCUPJ5B7gj39aoLi6GLFLdy5cB/wAwFrdzPJkyAx7kRj0oteloUDMm256grunOSUAH3AmrXocjNpNj8RbdZgVdQ3+PMut39oGlGDu7yNvAXuQMj7invRPE+n1BUIzbiJ2kGQMeYj+EfWuSp0a0R3HvM/eo7/T7qAlWaJ+ZDDY4mmN/jcii1Nxadf07miKnY/EOnuMn+T83IyPwz+H3qnv0LXWGZ1E7gdxUjuASY9QTSHo3i82EVX3wMFj5mP8A3Ek5+mKsPSvGpuDyB7i5EhHH4FgB+NZdTY9mWa+0HFo1zTo3XNRp929vKexM5nn6VPrPG5cELyBgxg5GYHBjFCaiwbjB7hnEEA5PpPYY/rXtX0/TW7RPw1DbTBJP27/nTj27FiZvWIofrDAEkxMzj1M4Fb2/EDAyGGYmq5rEdjAU8xEUx0vh+9Cll54Azg9zHFaSFi7N8S1WPEQMmO3asUu03h+6ond9uf616k6EjNTSo76ntvigUuYqay011lbeYMmOxDS2KI0pmhFMUXpCJIpxMxhYS1v2rNqBkRWGbFYWh3hUIXpr+3gD3BGD9a91G6rqPKoP0GAPoO9DKYNSNYmr2uVvIdCyh/kQ/Ud/Y4P51i/q9vlRQvriCZ7n3qNrOfQ+1T3rSmD3j+X2q9oJsyFC0ev1rKLOKICxU4QRNXrgnHUHtLGRUN7UnjmjCv4Vo2i3GR96vUIBQiA2oBkCmatIFDpptpo60oqEyqnhaDDIFRajQp9Pwo0oBFYvW5oNULTEt5GHDHAjngUM96LiuVEgiSAMgYIjj8qYajTkTzQ9jS7jmmGiJSMVMTv09W4WJPb37RUw6ZbVcjPrT19MoqI6cGlhE9o858p2uV+zoQWA/OKat05e1T3NIV4rykrzVqoHErJmdjfEht9PAGKiWxtPFNLF0GiwimoWqBTN5gZb5ecfX6VKEJX7minQBfpFb2Yz9f7UBeEEMXhCB6UPeJB70/8AhqaHuaQc8US5BAbGYBqbNlrTG4stGIHmP4dql6T1ZBZWwzC0yLIHbazGJPqMA0Pqt0R2pNeshhDSAYn3A/X51k6vpmyDUp4nQ6Dq1xHSw58y3aXeflIcTyP7k5o89NLwWwFM+tVLpPXtQk7lX93X5Q0bsdgRwPrT/T+L9PdItByrGTmQRHYmCM5zxXEbWNiJ3GVWFrDzq9HI3sNwEzEg+3oKT9U8QFWO2ABgY/WaG0/TdLeZlGoedxgDaMDHl7N+P4cUXe8Gq8t8YwMwVkso+h+b6Cmo2JPMztjf2gGq8RMQpRoHeM/nXqt9nwzpbVpNyKQAfmOPNGc+9epozqfEUUM4+QV963s3815uK9brqRZojeGC9IqW1qINRWjUjCmizMTaQaqNdNfU9wK2LAelAWEBHFSNbHpTAlzK2RR4k16+KJsagRzSwqKIs2x6UXbizmA3qE3HBrVz2mtbVhZGKcanTJ8MjaICz9/WlP6CI3G4e6EW/Ws3DAxS1jnvUijijGMynzL7RjYzzRVm4INLPhgAxj7mhjcOcmrOMwVyqfEbXL+amtGkPepkcxyfxq9EAuLj+7cFYF9YpH8VvU0M11vU0PbMIZBLJbIatDbz2pZ0680c1NfuHGaCjdRtCrhL2Zwa2sWIrTSWQwzJ+5rXqCBR5ZH3NFoPFxAzLfEl1JiK02BhSy7cJGSaj019s5NTQRGa1MZXNJ2FYF7ZzUVvUN60Lrrpjmqo+Yew4jH44fvijLb4iq5orhnmmNm6dxzQFYWoDmOreM969efFJrt0giCaNt3CVyaooV3lKwaTC0GoS508HmidGxmPepXbNXqMHQOZX9XoR/BInkSY/wCaCPTtisAghuSsz9J5jNPdYYoJrzCYNCVVuRGrkdeCYgv2xuAZPl+VcwuRn3P1pj4c67qbF1jJ+DEFWOBPBWeP+agvuZBrRzuZVORHHasPU9MiqWE6nTdS7kBvMvPS+oJftQHYAfMmWYgs23aRGB9+9epR4OH+cYkeTsSOD7ViuWtzptiUm5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latinamericanstudies.org/united-states/Jamestown-f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199"/>
            <a:ext cx="4654550" cy="26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European kings invested in exploration for </a:t>
            </a:r>
            <a:r>
              <a:rPr lang="en-US" sz="3200" b="1" dirty="0" smtClean="0"/>
              <a:t>GOLD, GOD</a:t>
            </a:r>
            <a:r>
              <a:rPr lang="en-US" sz="3200" dirty="0" smtClean="0"/>
              <a:t>, and a </a:t>
            </a:r>
            <a:r>
              <a:rPr lang="en-US" sz="3200" b="1" dirty="0" smtClean="0"/>
              <a:t>WATER ROUTE </a:t>
            </a:r>
            <a:r>
              <a:rPr lang="en-US" sz="3200" dirty="0" smtClean="0"/>
              <a:t>to Asia.</a:t>
            </a:r>
          </a:p>
          <a:p>
            <a:r>
              <a:rPr lang="en-US" sz="3200" dirty="0" smtClean="0"/>
              <a:t>The New World offered the promise of all three.</a:t>
            </a:r>
            <a:endParaRPr lang="en-US" sz="2700" dirty="0" smtClean="0"/>
          </a:p>
          <a:p>
            <a:pPr lvl="3"/>
            <a:r>
              <a:rPr lang="en-US" sz="2800" dirty="0" smtClean="0"/>
              <a:t>Aztec Empire held vast amounts of Gold</a:t>
            </a:r>
          </a:p>
          <a:p>
            <a:pPr lvl="3"/>
            <a:r>
              <a:rPr lang="en-US" sz="2800" dirty="0" smtClean="0"/>
              <a:t>60 million native peoples could be converted</a:t>
            </a:r>
          </a:p>
          <a:p>
            <a:pPr lvl="3"/>
            <a:r>
              <a:rPr lang="en-US" sz="2800" dirty="0" smtClean="0"/>
              <a:t>Water Route could still be discovered.</a:t>
            </a:r>
          </a:p>
          <a:p>
            <a:pPr lvl="3"/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World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640079"/>
            <a:ext cx="914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???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SMARTPenAnnotation46"/>
          <p:cNvSpPr/>
          <p:nvPr/>
        </p:nvSpPr>
        <p:spPr>
          <a:xfrm>
            <a:off x="7339380" y="1112319"/>
            <a:ext cx="90037" cy="42110"/>
          </a:xfrm>
          <a:custGeom>
            <a:avLst/>
            <a:gdLst/>
            <a:ahLst/>
            <a:cxnLst/>
            <a:rect l="0" t="0" r="0" b="0"/>
            <a:pathLst>
              <a:path w="90037" h="42110">
                <a:moveTo>
                  <a:pt x="0" y="32155"/>
                </a:moveTo>
                <a:lnTo>
                  <a:pt x="21855" y="38186"/>
                </a:lnTo>
                <a:lnTo>
                  <a:pt x="47248" y="41594"/>
                </a:lnTo>
                <a:lnTo>
                  <a:pt x="70986" y="42065"/>
                </a:lnTo>
                <a:lnTo>
                  <a:pt x="88330" y="42109"/>
                </a:lnTo>
                <a:lnTo>
                  <a:pt x="88927" y="40840"/>
                </a:lnTo>
                <a:lnTo>
                  <a:pt x="89767" y="31715"/>
                </a:lnTo>
                <a:lnTo>
                  <a:pt x="90015" y="13489"/>
                </a:lnTo>
                <a:lnTo>
                  <a:pt x="9003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PenAnnotation47"/>
          <p:cNvSpPr/>
          <p:nvPr/>
        </p:nvSpPr>
        <p:spPr>
          <a:xfrm>
            <a:off x="6885154" y="503453"/>
            <a:ext cx="53078" cy="18779"/>
          </a:xfrm>
          <a:custGeom>
            <a:avLst/>
            <a:gdLst/>
            <a:ahLst/>
            <a:cxnLst/>
            <a:rect l="0" t="0" r="0" b="0"/>
            <a:pathLst>
              <a:path w="53078" h="18779">
                <a:moveTo>
                  <a:pt x="53077" y="18540"/>
                </a:moveTo>
                <a:lnTo>
                  <a:pt x="51907" y="16322"/>
                </a:lnTo>
                <a:lnTo>
                  <a:pt x="49683" y="14514"/>
                </a:lnTo>
                <a:lnTo>
                  <a:pt x="46931" y="13308"/>
                </a:lnTo>
                <a:lnTo>
                  <a:pt x="45095" y="11234"/>
                </a:lnTo>
                <a:lnTo>
                  <a:pt x="43873" y="8582"/>
                </a:lnTo>
                <a:lnTo>
                  <a:pt x="43057" y="5543"/>
                </a:lnTo>
                <a:lnTo>
                  <a:pt x="41244" y="3518"/>
                </a:lnTo>
                <a:lnTo>
                  <a:pt x="38764" y="2167"/>
                </a:lnTo>
                <a:lnTo>
                  <a:pt x="32622" y="667"/>
                </a:lnTo>
                <a:lnTo>
                  <a:pt x="25659" y="0"/>
                </a:lnTo>
                <a:lnTo>
                  <a:pt x="22025" y="1092"/>
                </a:lnTo>
                <a:lnTo>
                  <a:pt x="14600" y="5692"/>
                </a:lnTo>
                <a:lnTo>
                  <a:pt x="0" y="187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PenAnnotation48"/>
          <p:cNvSpPr/>
          <p:nvPr/>
        </p:nvSpPr>
        <p:spPr>
          <a:xfrm>
            <a:off x="6709409" y="960119"/>
            <a:ext cx="11432" cy="11432"/>
          </a:xfrm>
          <a:custGeom>
            <a:avLst/>
            <a:gdLst/>
            <a:ahLst/>
            <a:cxnLst/>
            <a:rect l="0" t="0" r="0" b="0"/>
            <a:pathLst>
              <a:path w="11432" h="11432">
                <a:moveTo>
                  <a:pt x="0" y="0"/>
                </a:moveTo>
                <a:lnTo>
                  <a:pt x="11431" y="114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PenAnnotation49"/>
          <p:cNvSpPr/>
          <p:nvPr/>
        </p:nvSpPr>
        <p:spPr>
          <a:xfrm>
            <a:off x="7385581" y="2789123"/>
            <a:ext cx="93686" cy="109977"/>
          </a:xfrm>
          <a:custGeom>
            <a:avLst/>
            <a:gdLst/>
            <a:ahLst/>
            <a:cxnLst/>
            <a:rect l="0" t="0" r="0" b="0"/>
            <a:pathLst>
              <a:path w="93686" h="109977">
                <a:moveTo>
                  <a:pt x="34583" y="109976"/>
                </a:moveTo>
                <a:lnTo>
                  <a:pt x="26165" y="91477"/>
                </a:lnTo>
                <a:lnTo>
                  <a:pt x="17824" y="73986"/>
                </a:lnTo>
                <a:lnTo>
                  <a:pt x="13272" y="57747"/>
                </a:lnTo>
                <a:lnTo>
                  <a:pt x="12057" y="49860"/>
                </a:lnTo>
                <a:lnTo>
                  <a:pt x="7322" y="37710"/>
                </a:lnTo>
                <a:lnTo>
                  <a:pt x="2253" y="28077"/>
                </a:lnTo>
                <a:lnTo>
                  <a:pt x="0" y="19562"/>
                </a:lnTo>
                <a:lnTo>
                  <a:pt x="670" y="15514"/>
                </a:lnTo>
                <a:lnTo>
                  <a:pt x="8198" y="2117"/>
                </a:lnTo>
                <a:lnTo>
                  <a:pt x="15766" y="828"/>
                </a:lnTo>
                <a:lnTo>
                  <a:pt x="30921" y="102"/>
                </a:lnTo>
                <a:lnTo>
                  <a:pt x="35253" y="0"/>
                </a:lnTo>
                <a:lnTo>
                  <a:pt x="39412" y="1202"/>
                </a:lnTo>
                <a:lnTo>
                  <a:pt x="52602" y="8962"/>
                </a:lnTo>
                <a:lnTo>
                  <a:pt x="65134" y="15723"/>
                </a:lnTo>
                <a:lnTo>
                  <a:pt x="82557" y="22962"/>
                </a:lnTo>
                <a:lnTo>
                  <a:pt x="92539" y="26670"/>
                </a:lnTo>
                <a:lnTo>
                  <a:pt x="93685" y="2733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PenAnnotation50"/>
          <p:cNvSpPr/>
          <p:nvPr/>
        </p:nvSpPr>
        <p:spPr>
          <a:xfrm>
            <a:off x="7978140" y="3211829"/>
            <a:ext cx="11430" cy="11431"/>
          </a:xfrm>
          <a:custGeom>
            <a:avLst/>
            <a:gdLst/>
            <a:ahLst/>
            <a:cxnLst/>
            <a:rect l="0" t="0" r="0" b="0"/>
            <a:pathLst>
              <a:path w="11430" h="11431">
                <a:moveTo>
                  <a:pt x="0" y="0"/>
                </a:moveTo>
                <a:lnTo>
                  <a:pt x="11429" y="11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PenAnnotation51"/>
          <p:cNvSpPr/>
          <p:nvPr/>
        </p:nvSpPr>
        <p:spPr>
          <a:xfrm>
            <a:off x="8760442" y="4243608"/>
            <a:ext cx="63518" cy="56229"/>
          </a:xfrm>
          <a:custGeom>
            <a:avLst/>
            <a:gdLst/>
            <a:ahLst/>
            <a:cxnLst/>
            <a:rect l="0" t="0" r="0" b="0"/>
            <a:pathLst>
              <a:path w="63518" h="56229">
                <a:moveTo>
                  <a:pt x="0" y="56228"/>
                </a:moveTo>
                <a:lnTo>
                  <a:pt x="1004" y="52285"/>
                </a:lnTo>
                <a:lnTo>
                  <a:pt x="2792" y="42721"/>
                </a:lnTo>
                <a:lnTo>
                  <a:pt x="3984" y="33804"/>
                </a:lnTo>
                <a:lnTo>
                  <a:pt x="4778" y="25320"/>
                </a:lnTo>
                <a:lnTo>
                  <a:pt x="6578" y="18394"/>
                </a:lnTo>
                <a:lnTo>
                  <a:pt x="9048" y="12507"/>
                </a:lnTo>
                <a:lnTo>
                  <a:pt x="11965" y="7311"/>
                </a:lnTo>
                <a:lnTo>
                  <a:pt x="15178" y="3848"/>
                </a:lnTo>
                <a:lnTo>
                  <a:pt x="18591" y="1539"/>
                </a:lnTo>
                <a:lnTo>
                  <a:pt x="22138" y="0"/>
                </a:lnTo>
                <a:lnTo>
                  <a:pt x="24500" y="244"/>
                </a:lnTo>
                <a:lnTo>
                  <a:pt x="26076" y="1677"/>
                </a:lnTo>
                <a:lnTo>
                  <a:pt x="27127" y="3902"/>
                </a:lnTo>
                <a:lnTo>
                  <a:pt x="31681" y="9760"/>
                </a:lnTo>
                <a:lnTo>
                  <a:pt x="37938" y="16598"/>
                </a:lnTo>
                <a:lnTo>
                  <a:pt x="44952" y="23869"/>
                </a:lnTo>
                <a:lnTo>
                  <a:pt x="47330" y="27587"/>
                </a:lnTo>
                <a:lnTo>
                  <a:pt x="49973" y="35104"/>
                </a:lnTo>
                <a:lnTo>
                  <a:pt x="51148" y="42678"/>
                </a:lnTo>
                <a:lnTo>
                  <a:pt x="51461" y="46476"/>
                </a:lnTo>
                <a:lnTo>
                  <a:pt x="52940" y="49008"/>
                </a:lnTo>
                <a:lnTo>
                  <a:pt x="55196" y="50696"/>
                </a:lnTo>
                <a:lnTo>
                  <a:pt x="61874" y="53404"/>
                </a:lnTo>
                <a:lnTo>
                  <a:pt x="63517" y="535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PenAnnotation52"/>
          <p:cNvSpPr/>
          <p:nvPr/>
        </p:nvSpPr>
        <p:spPr>
          <a:xfrm>
            <a:off x="8949690" y="4274820"/>
            <a:ext cx="11430" cy="11431"/>
          </a:xfrm>
          <a:custGeom>
            <a:avLst/>
            <a:gdLst/>
            <a:ahLst/>
            <a:cxnLst/>
            <a:rect l="0" t="0" r="0" b="0"/>
            <a:pathLst>
              <a:path w="11430" h="11431">
                <a:moveTo>
                  <a:pt x="0" y="0"/>
                </a:moveTo>
                <a:lnTo>
                  <a:pt x="11429" y="11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PenAnnotation53"/>
          <p:cNvSpPr/>
          <p:nvPr/>
        </p:nvSpPr>
        <p:spPr>
          <a:xfrm>
            <a:off x="605790" y="1291589"/>
            <a:ext cx="4400551" cy="171451"/>
          </a:xfrm>
          <a:custGeom>
            <a:avLst/>
            <a:gdLst/>
            <a:ahLst/>
            <a:cxnLst/>
            <a:rect l="0" t="0" r="0" b="0"/>
            <a:pathLst>
              <a:path w="4400551" h="171451">
                <a:moveTo>
                  <a:pt x="4400550" y="0"/>
                </a:moveTo>
                <a:lnTo>
                  <a:pt x="4351763" y="0"/>
                </a:lnTo>
                <a:lnTo>
                  <a:pt x="4336957" y="3387"/>
                </a:lnTo>
                <a:lnTo>
                  <a:pt x="4316406" y="7856"/>
                </a:lnTo>
                <a:lnTo>
                  <a:pt x="4265307" y="10960"/>
                </a:lnTo>
                <a:lnTo>
                  <a:pt x="4240958" y="7835"/>
                </a:lnTo>
                <a:lnTo>
                  <a:pt x="4214050" y="3482"/>
                </a:lnTo>
                <a:lnTo>
                  <a:pt x="4140697" y="136"/>
                </a:lnTo>
                <a:lnTo>
                  <a:pt x="4122923" y="3448"/>
                </a:lnTo>
                <a:lnTo>
                  <a:pt x="4109520" y="7882"/>
                </a:lnTo>
                <a:lnTo>
                  <a:pt x="4072996" y="11119"/>
                </a:lnTo>
                <a:lnTo>
                  <a:pt x="3992837" y="11427"/>
                </a:lnTo>
                <a:lnTo>
                  <a:pt x="3986501" y="12698"/>
                </a:lnTo>
                <a:lnTo>
                  <a:pt x="3976075" y="17497"/>
                </a:lnTo>
                <a:lnTo>
                  <a:pt x="3963821" y="20477"/>
                </a:lnTo>
                <a:lnTo>
                  <a:pt x="3931840" y="23817"/>
                </a:lnTo>
                <a:lnTo>
                  <a:pt x="3904368" y="28789"/>
                </a:lnTo>
                <a:lnTo>
                  <a:pt x="3829610" y="34076"/>
                </a:lnTo>
                <a:lnTo>
                  <a:pt x="3712001" y="35560"/>
                </a:lnTo>
                <a:lnTo>
                  <a:pt x="3696171" y="40358"/>
                </a:lnTo>
                <a:lnTo>
                  <a:pt x="3672979" y="44131"/>
                </a:lnTo>
                <a:lnTo>
                  <a:pt x="3527433" y="46982"/>
                </a:lnTo>
                <a:lnTo>
                  <a:pt x="3473264" y="53573"/>
                </a:lnTo>
                <a:lnTo>
                  <a:pt x="3363544" y="60328"/>
                </a:lnTo>
                <a:lnTo>
                  <a:pt x="3313548" y="64913"/>
                </a:lnTo>
                <a:lnTo>
                  <a:pt x="3170179" y="69528"/>
                </a:lnTo>
                <a:lnTo>
                  <a:pt x="3132358" y="74505"/>
                </a:lnTo>
                <a:lnTo>
                  <a:pt x="3009112" y="78923"/>
                </a:lnTo>
                <a:lnTo>
                  <a:pt x="2724999" y="79968"/>
                </a:lnTo>
                <a:lnTo>
                  <a:pt x="2642824" y="83378"/>
                </a:lnTo>
                <a:lnTo>
                  <a:pt x="2543648" y="89127"/>
                </a:lnTo>
                <a:lnTo>
                  <a:pt x="2412293" y="98234"/>
                </a:lnTo>
                <a:lnTo>
                  <a:pt x="2157931" y="110319"/>
                </a:lnTo>
                <a:lnTo>
                  <a:pt x="2028767" y="113121"/>
                </a:lnTo>
                <a:lnTo>
                  <a:pt x="1401662" y="114300"/>
                </a:lnTo>
                <a:lnTo>
                  <a:pt x="1335854" y="110914"/>
                </a:lnTo>
                <a:lnTo>
                  <a:pt x="1276973" y="106445"/>
                </a:lnTo>
                <a:lnTo>
                  <a:pt x="1157977" y="103341"/>
                </a:lnTo>
                <a:lnTo>
                  <a:pt x="758021" y="102870"/>
                </a:lnTo>
                <a:lnTo>
                  <a:pt x="722978" y="106257"/>
                </a:lnTo>
                <a:lnTo>
                  <a:pt x="685813" y="110726"/>
                </a:lnTo>
                <a:lnTo>
                  <a:pt x="552931" y="114238"/>
                </a:lnTo>
                <a:lnTo>
                  <a:pt x="534037" y="115543"/>
                </a:lnTo>
                <a:lnTo>
                  <a:pt x="512939" y="120356"/>
                </a:lnTo>
                <a:lnTo>
                  <a:pt x="380272" y="125668"/>
                </a:lnTo>
                <a:lnTo>
                  <a:pt x="360780" y="126973"/>
                </a:lnTo>
                <a:lnTo>
                  <a:pt x="335183" y="131786"/>
                </a:lnTo>
                <a:lnTo>
                  <a:pt x="203517" y="137119"/>
                </a:lnTo>
                <a:lnTo>
                  <a:pt x="125907" y="137159"/>
                </a:lnTo>
                <a:lnTo>
                  <a:pt x="109298" y="140547"/>
                </a:lnTo>
                <a:lnTo>
                  <a:pt x="91757" y="145015"/>
                </a:lnTo>
                <a:lnTo>
                  <a:pt x="66761" y="147884"/>
                </a:lnTo>
                <a:lnTo>
                  <a:pt x="43808" y="148451"/>
                </a:lnTo>
                <a:lnTo>
                  <a:pt x="39365" y="149767"/>
                </a:lnTo>
                <a:lnTo>
                  <a:pt x="31042" y="154617"/>
                </a:lnTo>
                <a:lnTo>
                  <a:pt x="23110" y="157619"/>
                </a:lnTo>
                <a:lnTo>
                  <a:pt x="0" y="171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PenAnnotation74"/>
          <p:cNvSpPr/>
          <p:nvPr/>
        </p:nvSpPr>
        <p:spPr>
          <a:xfrm>
            <a:off x="6069329" y="6846569"/>
            <a:ext cx="137161" cy="1"/>
          </a:xfrm>
          <a:custGeom>
            <a:avLst/>
            <a:gdLst/>
            <a:ahLst/>
            <a:cxnLst/>
            <a:rect l="0" t="0" r="0" b="0"/>
            <a:pathLst>
              <a:path w="137161" h="1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9144000" cy="373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1" u="sng" dirty="0">
                <a:solidFill>
                  <a:srgbClr val="A50021"/>
                </a:solidFill>
              </a:rPr>
              <a:t>Political</a:t>
            </a:r>
            <a:r>
              <a:rPr lang="en-US" sz="2800" b="1" i="1" dirty="0">
                <a:solidFill>
                  <a:srgbClr val="A50021"/>
                </a:solidFill>
              </a:rPr>
              <a:t>:</a:t>
            </a:r>
            <a:r>
              <a:rPr lang="en-US" sz="3200" b="1" dirty="0"/>
              <a:t>  </a:t>
            </a:r>
            <a:r>
              <a:rPr lang="en-US" sz="3200" b="1" dirty="0" smtClean="0"/>
              <a:t>Make your country stronger by gaining </a:t>
            </a:r>
            <a:r>
              <a:rPr lang="en-US" sz="3200" b="1" dirty="0"/>
              <a:t>wealth and land. </a:t>
            </a:r>
            <a:r>
              <a:rPr lang="en-US" sz="3200" b="1" dirty="0" smtClean="0"/>
              <a:t> (set up colonies) </a:t>
            </a:r>
            <a:r>
              <a:rPr lang="en-US" sz="3200" b="1" i="1" u="sng" dirty="0">
                <a:solidFill>
                  <a:srgbClr val="0000CC"/>
                </a:solidFill>
              </a:rPr>
              <a:t>(GLORY)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>
                <a:solidFill>
                  <a:srgbClr val="A50021"/>
                </a:solidFill>
              </a:rPr>
              <a:t>Economic</a:t>
            </a:r>
            <a:r>
              <a:rPr lang="en-US" sz="3200" b="1" dirty="0">
                <a:solidFill>
                  <a:srgbClr val="A50021"/>
                </a:solidFill>
              </a:rPr>
              <a:t>:</a:t>
            </a:r>
            <a:r>
              <a:rPr lang="en-US" sz="3200" b="1" dirty="0"/>
              <a:t> </a:t>
            </a:r>
            <a:r>
              <a:rPr lang="en-US" sz="3200" b="1" dirty="0" smtClean="0"/>
              <a:t>Make your country wealthy by finding a </a:t>
            </a:r>
            <a:r>
              <a:rPr lang="en-US" sz="3200" b="1" dirty="0" err="1" smtClean="0"/>
              <a:t>a</a:t>
            </a:r>
            <a:r>
              <a:rPr lang="en-US" sz="3200" b="1" dirty="0" smtClean="0"/>
              <a:t> water route to Asia’s spice trade </a:t>
            </a:r>
            <a:r>
              <a:rPr lang="en-US" sz="3200" b="1" i="1" u="sng" dirty="0" smtClean="0">
                <a:solidFill>
                  <a:srgbClr val="0000CC"/>
                </a:solidFill>
              </a:rPr>
              <a:t>(GOLD</a:t>
            </a:r>
            <a:r>
              <a:rPr lang="en-US" sz="3200" b="1" i="1" u="sng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>
                <a:solidFill>
                  <a:srgbClr val="A50021"/>
                </a:solidFill>
              </a:rPr>
              <a:t>Religious</a:t>
            </a:r>
            <a:r>
              <a:rPr lang="en-US" sz="2800" b="1" i="1" dirty="0">
                <a:solidFill>
                  <a:srgbClr val="A50021"/>
                </a:solidFill>
              </a:rPr>
              <a:t>:</a:t>
            </a:r>
            <a:r>
              <a:rPr lang="en-US" sz="3200" b="1" dirty="0"/>
              <a:t>  spread </a:t>
            </a:r>
            <a:r>
              <a:rPr lang="en-US" sz="3200" b="1" dirty="0" smtClean="0"/>
              <a:t>Christianity.  </a:t>
            </a:r>
            <a:r>
              <a:rPr lang="en-US" sz="3200" b="1" i="1" u="sng" dirty="0">
                <a:solidFill>
                  <a:srgbClr val="0000CC"/>
                </a:solidFill>
              </a:rPr>
              <a:t>(GOD</a:t>
            </a:r>
            <a:r>
              <a:rPr lang="en-US" sz="3200" b="1" i="1" u="sng" dirty="0" smtClean="0">
                <a:solidFill>
                  <a:srgbClr val="0000CC"/>
                </a:solidFill>
              </a:rPr>
              <a:t>)</a:t>
            </a:r>
            <a:endParaRPr lang="en-US" sz="3200" b="1" i="1" u="sng" dirty="0">
              <a:solidFill>
                <a:srgbClr val="0000CC"/>
              </a:solidFill>
            </a:endParaRPr>
          </a:p>
        </p:txBody>
      </p:sp>
      <p:pic>
        <p:nvPicPr>
          <p:cNvPr id="251910" name="Picture 6" descr="columbush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6700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2823949" y="187657"/>
            <a:ext cx="6324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latin typeface="Impact" pitchFamily="34" charset="0"/>
              </a:rPr>
              <a:t>Direct Causes = 3 </a:t>
            </a:r>
            <a:r>
              <a:rPr lang="en-US" sz="5400" dirty="0" smtClean="0">
                <a:latin typeface="Impact" pitchFamily="34" charset="0"/>
              </a:rPr>
              <a:t>G’s Glory, Gold, and God</a:t>
            </a:r>
            <a:endParaRPr lang="en-US" sz="5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13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jb-hdnp.org/Sarver/Maps/ah02_europeanexplorer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1"/>
            <a:ext cx="9171709" cy="67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2346" y="5394093"/>
            <a:ext cx="3810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seemed to explore the America’s the most extensively?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4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handsl\Local Settings\Temporary Internet Files\Content.IE5\NCPN1WVR\MC9000188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714"/>
            <a:ext cx="3171139" cy="21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Colonizes Mexico and                South America (Aztec and Inca gold)</a:t>
            </a:r>
          </a:p>
          <a:p>
            <a:endParaRPr lang="en-US" sz="4000" dirty="0"/>
          </a:p>
          <a:p>
            <a:r>
              <a:rPr lang="en-US" sz="4000" dirty="0" smtClean="0"/>
              <a:t>Explore North America looking for deep rivers to the Pacific, Cities of Gold, and the Fountain of Youth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Spain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416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Ponce de Leon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oldest, permanent European settlement in North America, 1565</a:t>
            </a:r>
          </a:p>
          <a:p>
            <a:r>
              <a:rPr lang="en-US" sz="3200" dirty="0" smtClean="0"/>
              <a:t>Suffered several attacks by pirates, the English, and Indians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St. Augustine, Florida	</a:t>
            </a:r>
            <a:endParaRPr lang="en-US" sz="5400" dirty="0"/>
          </a:p>
        </p:txBody>
      </p:sp>
      <p:pic>
        <p:nvPicPr>
          <p:cNvPr id="3074" name="Picture 2" descr="http://www.historum.com/members/pancho35-albums-exploration-+new+world%21-picture1888-st-augustine-st-augustine-most-prominent-settlement-spanish-colonial-flor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8" y="3352800"/>
            <a:ext cx="44818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wec.edu/geography/ivogeler/w188/south/st.augustine/staugustine-air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938"/>
            <a:ext cx="4419600" cy="299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Wants to gain                       wealth like Spain</a:t>
            </a:r>
          </a:p>
          <a:p>
            <a:r>
              <a:rPr lang="en-US" sz="5400" dirty="0" smtClean="0"/>
              <a:t>Needs more natural resources to feed its industry.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England</a:t>
            </a:r>
            <a:endParaRPr lang="en-US" sz="5400" dirty="0"/>
          </a:p>
        </p:txBody>
      </p:sp>
      <p:pic>
        <p:nvPicPr>
          <p:cNvPr id="2050" name="Picture 2" descr="C:\Documents and Settings\chandsl\Local Settings\Temporary Internet Files\Content.IE5\I4PIBMBZ\MC900129223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08" y="381000"/>
            <a:ext cx="2813609" cy="19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10731</TotalTime>
  <Words>295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America’s First Colonies</vt:lpstr>
      <vt:lpstr>The New World</vt:lpstr>
      <vt:lpstr>PowerPoint Presentation</vt:lpstr>
      <vt:lpstr>PowerPoint Presentation</vt:lpstr>
      <vt:lpstr>Spain</vt:lpstr>
      <vt:lpstr>Ponce de Leon</vt:lpstr>
      <vt:lpstr>St. Augustine, Florida </vt:lpstr>
      <vt:lpstr>PowerPoint Presentation</vt:lpstr>
      <vt:lpstr>England</vt:lpstr>
      <vt:lpstr>Mystery of Roanoke</vt:lpstr>
      <vt:lpstr>Jamestown, 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First Colonies</dc:title>
  <dc:creator>Abbey</dc:creator>
  <cp:lastModifiedBy>LocalAdmin</cp:lastModifiedBy>
  <cp:revision>698</cp:revision>
  <dcterms:created xsi:type="dcterms:W3CDTF">2012-09-10T00:16:31Z</dcterms:created>
  <dcterms:modified xsi:type="dcterms:W3CDTF">2014-09-22T14:11:38Z</dcterms:modified>
</cp:coreProperties>
</file>